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35"/>
  </p:notesMasterIdLst>
  <p:sldIdLst>
    <p:sldId id="256" r:id="rId2"/>
    <p:sldId id="270" r:id="rId3"/>
    <p:sldId id="258" r:id="rId4"/>
    <p:sldId id="280" r:id="rId5"/>
    <p:sldId id="281" r:id="rId6"/>
    <p:sldId id="261" r:id="rId7"/>
    <p:sldId id="282" r:id="rId8"/>
    <p:sldId id="272" r:id="rId9"/>
    <p:sldId id="297" r:id="rId10"/>
    <p:sldId id="298" r:id="rId11"/>
    <p:sldId id="257" r:id="rId12"/>
    <p:sldId id="285" r:id="rId13"/>
    <p:sldId id="262" r:id="rId14"/>
    <p:sldId id="283" r:id="rId15"/>
    <p:sldId id="284" r:id="rId16"/>
    <p:sldId id="286" r:id="rId17"/>
    <p:sldId id="263" r:id="rId18"/>
    <p:sldId id="273" r:id="rId19"/>
    <p:sldId id="267" r:id="rId20"/>
    <p:sldId id="287" r:id="rId21"/>
    <p:sldId id="277" r:id="rId22"/>
    <p:sldId id="288" r:id="rId23"/>
    <p:sldId id="289" r:id="rId24"/>
    <p:sldId id="290" r:id="rId25"/>
    <p:sldId id="264" r:id="rId26"/>
    <p:sldId id="291" r:id="rId27"/>
    <p:sldId id="299" r:id="rId28"/>
    <p:sldId id="293" r:id="rId29"/>
    <p:sldId id="294" r:id="rId30"/>
    <p:sldId id="295" r:id="rId31"/>
    <p:sldId id="296" r:id="rId32"/>
    <p:sldId id="279" r:id="rId33"/>
    <p:sldId id="292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jpe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7D415-C754-4863-972F-B1E286B3C07C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436BD-0A28-4ED3-AB1B-EB6DD660354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436BD-0A28-4ED3-AB1B-EB6DD660354A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3055D57-31F7-461D-ADC3-94727865F0F0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FC30000-711F-4082-A2BC-2F465288321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55D57-31F7-461D-ADC3-94727865F0F0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C30000-711F-4082-A2BC-2F46528832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55D57-31F7-461D-ADC3-94727865F0F0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C30000-711F-4082-A2BC-2F46528832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55D57-31F7-461D-ADC3-94727865F0F0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C30000-711F-4082-A2BC-2F46528832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3055D57-31F7-461D-ADC3-94727865F0F0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FC30000-711F-4082-A2BC-2F465288321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55D57-31F7-461D-ADC3-94727865F0F0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DFC30000-711F-4082-A2BC-2F465288321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55D57-31F7-461D-ADC3-94727865F0F0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DFC30000-711F-4082-A2BC-2F46528832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55D57-31F7-461D-ADC3-94727865F0F0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C30000-711F-4082-A2BC-2F465288321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55D57-31F7-461D-ADC3-94727865F0F0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C30000-711F-4082-A2BC-2F46528832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3055D57-31F7-461D-ADC3-94727865F0F0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FC30000-711F-4082-A2BC-2F465288321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3055D57-31F7-461D-ADC3-94727865F0F0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FC30000-711F-4082-A2BC-2F465288321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3055D57-31F7-461D-ADC3-94727865F0F0}" type="datetimeFigureOut">
              <a:rPr lang="fr-FR" smtClean="0"/>
              <a:pPr/>
              <a:t>08/06/2018</a:t>
            </a:fld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DFC30000-711F-4082-A2BC-2F465288321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0.%20SEMUR%20EPS\6%20.%20UNSS\UNSS%20Equitation\photos%20dpt%202018\MVI_7978.MOV" TargetMode="Externa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0.%20SEMUR%20EPS\6%20.%20UNSS\UNSS%20Equitation\photos%20dpt%202018\MVI_8021.MOV" TargetMode="Externa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0.%20SEMUR%20EPS\6%20.%20UNSS\5.%20UNSS%20VTT\MVI_8699.MOV" TargetMode="Externa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0.%20SEMUR%20EPS\6%20.%20UNSS\5.%20UNSS%20VTT\MVI_8710.MOV" TargetMode="Externa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0.%20SEMUR%20EPS\6%20.%20UNSS\5.%20UNSS%20VTT\MVI_8716.MOV" TargetMode="Externa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920880" cy="237626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/>
            </a:r>
            <a:br>
              <a:rPr lang="fr-FR" dirty="0" smtClean="0">
                <a:latin typeface="Comic Sans MS" pitchFamily="66" charset="0"/>
              </a:rPr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    </a:t>
            </a:r>
            <a:r>
              <a:rPr lang="fr-FR" b="1" dirty="0" smtClean="0">
                <a:solidFill>
                  <a:srgbClr val="92D050"/>
                </a:solidFill>
                <a:latin typeface="Comic Sans MS" pitchFamily="66" charset="0"/>
              </a:rPr>
              <a:t>BILAN de L’Association </a:t>
            </a:r>
            <a:br>
              <a:rPr lang="fr-FR" b="1" dirty="0" smtClean="0">
                <a:solidFill>
                  <a:srgbClr val="92D050"/>
                </a:solidFill>
                <a:latin typeface="Comic Sans MS" pitchFamily="66" charset="0"/>
              </a:rPr>
            </a:br>
            <a:r>
              <a:rPr lang="fr-FR" b="1" dirty="0" smtClean="0">
                <a:solidFill>
                  <a:srgbClr val="92D050"/>
                </a:solidFill>
                <a:latin typeface="Comic Sans MS" pitchFamily="66" charset="0"/>
              </a:rPr>
              <a:t>Sportive  </a:t>
            </a:r>
            <a:r>
              <a:rPr lang="fr-FR" b="1" dirty="0" smtClean="0">
                <a:solidFill>
                  <a:srgbClr val="00B050"/>
                </a:solidFill>
                <a:latin typeface="Comic Sans MS" pitchFamily="66" charset="0"/>
              </a:rPr>
              <a:t>2017.2018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95536" y="2564904"/>
            <a:ext cx="8352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3200" dirty="0" smtClean="0">
                <a:latin typeface="Comic Sans MS" pitchFamily="66" charset="0"/>
              </a:rPr>
              <a:t>137 licenciés </a:t>
            </a:r>
          </a:p>
          <a:p>
            <a:pPr>
              <a:buFontTx/>
              <a:buChar char="-"/>
            </a:pPr>
            <a:endParaRPr lang="fr-FR" sz="3200" dirty="0" smtClean="0">
              <a:latin typeface="Comic Sans MS" pitchFamily="66" charset="0"/>
            </a:endParaRPr>
          </a:p>
          <a:p>
            <a:r>
              <a:rPr lang="fr-FR" sz="3200" dirty="0" smtClean="0">
                <a:latin typeface="Comic Sans MS" pitchFamily="66" charset="0"/>
              </a:rPr>
              <a:t> </a:t>
            </a:r>
            <a:endParaRPr lang="fr-FR" sz="2400" dirty="0" smtClean="0">
              <a:latin typeface="Comic Sans MS" pitchFamily="66" charset="0"/>
            </a:endParaRPr>
          </a:p>
          <a:p>
            <a:r>
              <a:rPr lang="fr-FR" sz="3200" dirty="0" smtClean="0">
                <a:latin typeface="Comic Sans MS" pitchFamily="66" charset="0"/>
              </a:rPr>
              <a:t>- 9 activités proposées </a:t>
            </a:r>
            <a:r>
              <a:rPr lang="fr-FR" sz="2400" b="1" dirty="0" smtClean="0">
                <a:latin typeface="Comic Sans MS" pitchFamily="66" charset="0"/>
              </a:rPr>
              <a:t>( 2 nouvelles )</a:t>
            </a:r>
          </a:p>
          <a:p>
            <a:pPr>
              <a:buFontTx/>
              <a:buChar char="-"/>
            </a:pPr>
            <a:r>
              <a:rPr lang="fr-FR" sz="3200" dirty="0" smtClean="0">
                <a:latin typeface="Comic Sans MS" pitchFamily="66" charset="0"/>
              </a:rPr>
              <a:t> Participation à 2 championnats de France</a:t>
            </a:r>
          </a:p>
          <a:p>
            <a:pPr>
              <a:buFontTx/>
              <a:buChar char="-"/>
            </a:pPr>
            <a:endParaRPr lang="fr-FR" sz="3200" dirty="0" smtClean="0">
              <a:latin typeface="Comic Sans MS" pitchFamily="66" charset="0"/>
            </a:endParaRPr>
          </a:p>
          <a:p>
            <a:endParaRPr lang="fr-FR" sz="3200" dirty="0">
              <a:latin typeface="Comic Sans MS" pitchFamily="66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971600" y="5157192"/>
          <a:ext cx="6280030" cy="950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1"/>
                <a:gridCol w="936104"/>
                <a:gridCol w="1656184"/>
                <a:gridCol w="1567232"/>
                <a:gridCol w="1112399"/>
              </a:tblGrid>
              <a:tr h="432048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Comic Sans MS" pitchFamily="66" charset="0"/>
                        </a:rPr>
                        <a:t>district</a:t>
                      </a:r>
                      <a:endParaRPr lang="fr-FR" sz="16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Comic Sans MS" pitchFamily="66" charset="0"/>
                        </a:rPr>
                        <a:t>départemental</a:t>
                      </a:r>
                      <a:endParaRPr lang="fr-FR" sz="16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Comic Sans MS" pitchFamily="66" charset="0"/>
                        </a:rPr>
                        <a:t>académique</a:t>
                      </a:r>
                      <a:endParaRPr lang="fr-FR" sz="16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Comic Sans MS" pitchFamily="66" charset="0"/>
                        </a:rPr>
                        <a:t>France</a:t>
                      </a:r>
                      <a:endParaRPr lang="fr-FR" sz="1600" b="1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Nombre d’équipes</a:t>
                      </a:r>
                      <a:endParaRPr lang="fr-FR" sz="14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latin typeface="Comic Sans MS" pitchFamily="66" charset="0"/>
                        </a:rPr>
                        <a:t>5</a:t>
                      </a:r>
                      <a:endParaRPr lang="fr-FR" sz="20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latin typeface="Comic Sans MS" pitchFamily="66" charset="0"/>
                        </a:rPr>
                        <a:t>14</a:t>
                      </a:r>
                      <a:endParaRPr lang="fr-FR" sz="20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latin typeface="Comic Sans MS" pitchFamily="66" charset="0"/>
                        </a:rPr>
                        <a:t>12</a:t>
                      </a:r>
                      <a:endParaRPr lang="fr-FR" sz="20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latin typeface="Comic Sans MS" pitchFamily="66" charset="0"/>
                        </a:rPr>
                        <a:t>2</a:t>
                      </a:r>
                      <a:endParaRPr lang="fr-FR" sz="2000" b="1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2771800" y="3212976"/>
          <a:ext cx="5080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 pitchFamily="66" charset="0"/>
                        </a:rPr>
                        <a:t>2013.14</a:t>
                      </a:r>
                      <a:endParaRPr lang="fr-FR" sz="14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 pitchFamily="66" charset="0"/>
                        </a:rPr>
                        <a:t>2014.15</a:t>
                      </a:r>
                      <a:endParaRPr lang="fr-FR" sz="14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 pitchFamily="66" charset="0"/>
                        </a:rPr>
                        <a:t>2015.16</a:t>
                      </a:r>
                      <a:endParaRPr lang="fr-FR" sz="14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 pitchFamily="66" charset="0"/>
                        </a:rPr>
                        <a:t>2016.17</a:t>
                      </a:r>
                      <a:endParaRPr lang="fr-FR" sz="14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omic Sans MS" pitchFamily="66" charset="0"/>
                        </a:rPr>
                        <a:t>2017.18</a:t>
                      </a:r>
                      <a:endParaRPr lang="fr-FR" sz="14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Comic Sans MS" pitchFamily="66" charset="0"/>
                        </a:rPr>
                        <a:t>62</a:t>
                      </a:r>
                      <a:endParaRPr lang="fr-FR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Comic Sans MS" pitchFamily="66" charset="0"/>
                        </a:rPr>
                        <a:t>78</a:t>
                      </a:r>
                      <a:endParaRPr lang="fr-FR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Comic Sans MS" pitchFamily="66" charset="0"/>
                        </a:rPr>
                        <a:t>105</a:t>
                      </a:r>
                      <a:endParaRPr lang="fr-FR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Comic Sans MS" pitchFamily="66" charset="0"/>
                        </a:rPr>
                        <a:t>119</a:t>
                      </a:r>
                      <a:endParaRPr lang="fr-FR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Comic Sans MS" pitchFamily="66" charset="0"/>
                        </a:rPr>
                        <a:t>137</a:t>
                      </a:r>
                      <a:endParaRPr lang="fr-FR" b="1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5"/>
            <a:ext cx="1008112" cy="807749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452320" y="1556792"/>
          <a:ext cx="1378826" cy="1369161"/>
        </p:xfrm>
        <a:graphic>
          <a:graphicData uri="http://schemas.openxmlformats.org/presentationml/2006/ole">
            <p:oleObj spid="_x0000_s1026" name="Acrobat Document" r:id="rId4" imgW="4076652" imgH="4048011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39550" y="188640"/>
          <a:ext cx="4896545" cy="6480708"/>
        </p:xfrm>
        <a:graphic>
          <a:graphicData uri="http://schemas.openxmlformats.org/drawingml/2006/table">
            <a:tbl>
              <a:tblPr/>
              <a:tblGrid>
                <a:gridCol w="1168322"/>
                <a:gridCol w="484633"/>
                <a:gridCol w="693975"/>
                <a:gridCol w="1524688"/>
                <a:gridCol w="1024927"/>
              </a:tblGrid>
              <a:tr h="584583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Comic Sans MS"/>
                          <a:ea typeface="Calibri"/>
                          <a:cs typeface="Times New Roman"/>
                        </a:rPr>
                        <a:t>Résultats ATHLETISME HIVERNAL 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Comic Sans MS"/>
                          <a:ea typeface="Calibri"/>
                          <a:cs typeface="Times New Roman"/>
                        </a:rPr>
                        <a:t>6 Décembre 2017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Place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perf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omic Sans MS"/>
                        <a:ea typeface="Calibri"/>
                        <a:cs typeface="Arial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0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50 m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2</a:t>
                      </a:r>
                      <a:endParaRPr lang="fr-FR" sz="1000" b="1" dirty="0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07’’45</a:t>
                      </a:r>
                      <a:endParaRPr lang="fr-FR" sz="1000" b="1" dirty="0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LUZIEUX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Chloé</a:t>
                      </a:r>
                      <a:endParaRPr lang="fr-FR" sz="1000" b="1" dirty="0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Cadettes 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>
                          <a:latin typeface="Comic Sans MS"/>
                          <a:ea typeface="Calibri"/>
                          <a:cs typeface="Arial"/>
                        </a:rPr>
                        <a:t>08’’04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NARGEOT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latin typeface="Comic Sans MS"/>
                          <a:ea typeface="Calibri"/>
                          <a:cs typeface="Arial"/>
                        </a:rPr>
                        <a:t>Violette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6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>
                          <a:latin typeface="Comic Sans MS"/>
                          <a:ea typeface="Calibri"/>
                          <a:cs typeface="Arial"/>
                        </a:rPr>
                        <a:t>08’’56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>
                          <a:latin typeface="Comic Sans MS"/>
                          <a:ea typeface="Calibri"/>
                          <a:cs typeface="Arial"/>
                        </a:rPr>
                        <a:t>PARIS 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latin typeface="Comic Sans MS"/>
                          <a:ea typeface="Calibri"/>
                          <a:cs typeface="Arial"/>
                        </a:rPr>
                        <a:t>Héléna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Cadets 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7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06’’89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OLARD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latin typeface="Comic Sans MS"/>
                          <a:ea typeface="Calibri"/>
                          <a:cs typeface="Arial"/>
                        </a:rPr>
                        <a:t>Alexis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8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07’’19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>
                          <a:latin typeface="Comic Sans MS"/>
                          <a:ea typeface="Calibri"/>
                          <a:cs typeface="Arial"/>
                        </a:rPr>
                        <a:t>GAILLARD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latin typeface="Comic Sans MS"/>
                          <a:ea typeface="Calibri"/>
                          <a:cs typeface="Arial"/>
                        </a:rPr>
                        <a:t>Lucien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10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07’’35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SUILLEROT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latin typeface="Comic Sans MS"/>
                          <a:ea typeface="Calibri"/>
                          <a:cs typeface="Arial"/>
                        </a:rPr>
                        <a:t>Yoann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11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07’’47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>
                          <a:latin typeface="Comic Sans MS"/>
                          <a:ea typeface="Calibri"/>
                          <a:cs typeface="Arial"/>
                        </a:rPr>
                        <a:t>DUBOIS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latin typeface="Comic Sans MS"/>
                          <a:ea typeface="Calibri"/>
                          <a:cs typeface="Arial"/>
                        </a:rPr>
                        <a:t>Benjamin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12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07’’49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>
                          <a:latin typeface="Comic Sans MS"/>
                          <a:ea typeface="Calibri"/>
                          <a:cs typeface="Arial"/>
                        </a:rPr>
                        <a:t>MONOT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latin typeface="Comic Sans MS"/>
                          <a:ea typeface="Calibri"/>
                          <a:cs typeface="Arial"/>
                        </a:rPr>
                        <a:t>Benjamin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13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07’’60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POTET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latin typeface="Comic Sans MS"/>
                          <a:ea typeface="Calibri"/>
                          <a:cs typeface="Arial"/>
                        </a:rPr>
                        <a:t>Lucas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14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07’’69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>
                          <a:latin typeface="Comic Sans MS"/>
                          <a:ea typeface="Calibri"/>
                          <a:cs typeface="Arial"/>
                        </a:rPr>
                        <a:t>FAVIER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latin typeface="Comic Sans MS"/>
                          <a:ea typeface="Calibri"/>
                          <a:cs typeface="Arial"/>
                        </a:rPr>
                        <a:t>Geoffrey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15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07’’72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>
                          <a:latin typeface="Comic Sans MS"/>
                          <a:ea typeface="Calibri"/>
                          <a:cs typeface="Arial"/>
                        </a:rPr>
                        <a:t>PARIS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latin typeface="Comic Sans MS"/>
                          <a:ea typeface="Calibri"/>
                          <a:cs typeface="Arial"/>
                        </a:rPr>
                        <a:t>Axel 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16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07’’74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PECAUD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latin typeface="Comic Sans MS"/>
                          <a:ea typeface="Calibri"/>
                          <a:cs typeface="Arial"/>
                        </a:rPr>
                        <a:t>Justin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0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92D050"/>
                          </a:solidFill>
                          <a:latin typeface="Comic Sans MS" pitchFamily="66" charset="0"/>
                          <a:ea typeface="Calibri"/>
                          <a:cs typeface="Times New Roman"/>
                        </a:rPr>
                        <a:t>50 m Haies</a:t>
                      </a:r>
                      <a:endParaRPr lang="fr-FR" sz="1000" b="1" dirty="0">
                        <a:solidFill>
                          <a:srgbClr val="92D050"/>
                        </a:solidFill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2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06’’67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GRAILLET</a:t>
                      </a:r>
                      <a:endParaRPr lang="fr-FR" sz="1000" b="1" dirty="0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Axel                 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0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1" dirty="0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3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08’’48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GAILLARD</a:t>
                      </a:r>
                      <a:endParaRPr lang="fr-FR" sz="1000" b="1" dirty="0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Lucien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0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Longueur </a:t>
                      </a:r>
                      <a:endParaRPr lang="fr-FR" sz="1000" b="1" dirty="0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3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3m97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LUZIEUX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Chloé</a:t>
                      </a:r>
                      <a:endParaRPr lang="fr-FR" sz="1000" b="1" dirty="0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Cadettes 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3m75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NARGEOT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Violette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5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3m72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PARIS 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err="1">
                          <a:latin typeface="Comic Sans MS"/>
                          <a:ea typeface="Calibri"/>
                          <a:cs typeface="Arial"/>
                        </a:rPr>
                        <a:t>Héléna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Cadets 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2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5m19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GAILLARD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Lucien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4m98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OLARD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Alexis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5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4m71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FAVIER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Geoffrey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7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4m60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PECAUD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Justin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8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4m45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DUBOIS 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Benjamin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9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4m40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SUILLEROT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Yoann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10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4m32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POTET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Lucas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11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4m28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PARIS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Axel 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12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4m05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MONOT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Benjamin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Juniors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1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5m27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GRAILLET</a:t>
                      </a:r>
                      <a:endParaRPr lang="fr-FR" sz="1000" b="1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92D050"/>
                          </a:solidFill>
                          <a:latin typeface="Comic Sans MS"/>
                          <a:ea typeface="Calibri"/>
                          <a:cs typeface="Arial"/>
                        </a:rPr>
                        <a:t>Axel                 </a:t>
                      </a:r>
                      <a:endParaRPr lang="fr-FR" sz="1000" b="1" dirty="0">
                        <a:solidFill>
                          <a:srgbClr val="92D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37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>
                          <a:latin typeface="Comic Sans MS"/>
                          <a:ea typeface="Calibri"/>
                          <a:cs typeface="Arial"/>
                        </a:rPr>
                        <a:t>Poids 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7m29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PARIS 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err="1">
                          <a:latin typeface="Comic Sans MS"/>
                          <a:ea typeface="Calibri"/>
                          <a:cs typeface="Arial"/>
                        </a:rPr>
                        <a:t>Héléna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>
                          <a:latin typeface="Comic Sans MS"/>
                          <a:ea typeface="Calibri"/>
                          <a:cs typeface="Arial"/>
                        </a:rPr>
                        <a:t>Cadettes 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5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6m74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LUZIEUX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latin typeface="Comic Sans MS"/>
                          <a:ea typeface="Calibri"/>
                          <a:cs typeface="Arial"/>
                        </a:rPr>
                        <a:t>Chloé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6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6m52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NARGEOT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Violette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Cadets 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4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8m50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OLARD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Alexis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5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7m94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FAVIER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Geoffrey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6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7m54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PECAUD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Justin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7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7m16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PARIS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Axel 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8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6m68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POTET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Lucas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9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5m58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latin typeface="Comic Sans MS"/>
                          <a:ea typeface="Calibri"/>
                          <a:cs typeface="Arial"/>
                        </a:rPr>
                        <a:t>MONOT</a:t>
                      </a:r>
                      <a:endParaRPr lang="fr-F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latin typeface="Comic Sans MS"/>
                          <a:ea typeface="Calibri"/>
                          <a:cs typeface="Arial"/>
                        </a:rPr>
                        <a:t>Benjamin</a:t>
                      </a:r>
                      <a:endParaRPr lang="fr-F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9" marR="33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Image 5" descr="podium 50m cadette.jpg"/>
          <p:cNvPicPr>
            <a:picLocks noChangeAspect="1"/>
          </p:cNvPicPr>
          <p:nvPr/>
        </p:nvPicPr>
        <p:blipFill>
          <a:blip r:embed="rId2" cstate="print"/>
          <a:srcRect l="30313" t="19550" r="31100" b="8001"/>
          <a:stretch>
            <a:fillRect/>
          </a:stretch>
        </p:blipFill>
        <p:spPr>
          <a:xfrm>
            <a:off x="5652120" y="260648"/>
            <a:ext cx="2147717" cy="3024336"/>
          </a:xfrm>
          <a:prstGeom prst="rect">
            <a:avLst/>
          </a:prstGeom>
        </p:spPr>
      </p:pic>
      <p:pic>
        <p:nvPicPr>
          <p:cNvPr id="7" name="Image 6" descr="podium longueur cadet junior.jpg"/>
          <p:cNvPicPr>
            <a:picLocks noChangeAspect="1"/>
          </p:cNvPicPr>
          <p:nvPr/>
        </p:nvPicPr>
        <p:blipFill>
          <a:blip r:embed="rId3" cstate="print"/>
          <a:srcRect l="13253" t="22700" r="9666" b="24800"/>
          <a:stretch>
            <a:fillRect/>
          </a:stretch>
        </p:blipFill>
        <p:spPr>
          <a:xfrm rot="5400000">
            <a:off x="5731708" y="3997484"/>
            <a:ext cx="3384376" cy="1959377"/>
          </a:xfrm>
          <a:prstGeom prst="rect">
            <a:avLst/>
          </a:prstGeom>
        </p:spPr>
      </p:pic>
      <p:pic>
        <p:nvPicPr>
          <p:cNvPr id="74753" name="Picture 1" descr="D:\500_F_14557498_MMvR965vSn8aKlznADJitJhV4VWLAqh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3128" y="116632"/>
            <a:ext cx="920557" cy="648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404664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u="sng" dirty="0" smtClean="0">
                <a:solidFill>
                  <a:srgbClr val="92D050"/>
                </a:solidFill>
                <a:latin typeface="Comic Sans MS" pitchFamily="66" charset="0"/>
              </a:rPr>
              <a:t>Hand Ball</a:t>
            </a:r>
            <a:endParaRPr lang="fr-FR" sz="4400" b="1" u="sng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1560" y="1340768"/>
            <a:ext cx="784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fr-FR" sz="2800" dirty="0" smtClean="0">
                <a:latin typeface="Comic Sans MS" pitchFamily="66" charset="0"/>
              </a:rPr>
              <a:t> Filles  </a:t>
            </a:r>
            <a:r>
              <a:rPr lang="fr-FR" sz="2800" dirty="0" smtClean="0">
                <a:latin typeface="Comic Sans MS" pitchFamily="66" charset="0"/>
              </a:rPr>
              <a:t>2</a:t>
            </a:r>
            <a:r>
              <a:rPr lang="fr-FR" sz="2800" baseline="30000" dirty="0" smtClean="0">
                <a:latin typeface="Comic Sans MS" pitchFamily="66" charset="0"/>
              </a:rPr>
              <a:t>èmes</a:t>
            </a:r>
            <a:r>
              <a:rPr lang="fr-FR" sz="2800" dirty="0" smtClean="0">
                <a:latin typeface="Comic Sans MS" pitchFamily="66" charset="0"/>
              </a:rPr>
              <a:t> </a:t>
            </a:r>
            <a:r>
              <a:rPr lang="fr-FR" sz="2800" dirty="0" smtClean="0">
                <a:latin typeface="Comic Sans MS" pitchFamily="66" charset="0"/>
              </a:rPr>
              <a:t>au championnat départemental</a:t>
            </a:r>
          </a:p>
          <a:p>
            <a:endParaRPr lang="fr-FR" sz="2800" dirty="0" smtClean="0">
              <a:latin typeface="Comic Sans MS" pitchFamily="66" charset="0"/>
            </a:endParaRPr>
          </a:p>
          <a:p>
            <a:pPr algn="ctr">
              <a:buFontTx/>
              <a:buChar char="-"/>
            </a:pPr>
            <a:r>
              <a:rPr lang="fr-FR" sz="2800" dirty="0" smtClean="0">
                <a:latin typeface="Comic Sans MS" pitchFamily="66" charset="0"/>
              </a:rPr>
              <a:t> Juniors </a:t>
            </a:r>
            <a:r>
              <a:rPr lang="fr-FR" sz="2800" dirty="0" smtClean="0">
                <a:latin typeface="Comic Sans MS" pitchFamily="66" charset="0"/>
              </a:rPr>
              <a:t>garçons 1</a:t>
            </a:r>
            <a:r>
              <a:rPr lang="fr-FR" sz="2800" baseline="30000" dirty="0" smtClean="0">
                <a:latin typeface="Comic Sans MS" pitchFamily="66" charset="0"/>
              </a:rPr>
              <a:t>ers</a:t>
            </a:r>
            <a:r>
              <a:rPr lang="fr-FR" sz="2800" dirty="0" smtClean="0">
                <a:latin typeface="Comic Sans MS" pitchFamily="66" charset="0"/>
              </a:rPr>
              <a:t> </a:t>
            </a:r>
            <a:r>
              <a:rPr lang="fr-FR" sz="2800" dirty="0" smtClean="0">
                <a:latin typeface="Comic Sans MS" pitchFamily="66" charset="0"/>
              </a:rPr>
              <a:t>au championnat départemental    </a:t>
            </a:r>
            <a:endParaRPr lang="fr-FR" sz="2800" dirty="0" smtClean="0">
              <a:latin typeface="Comic Sans MS" pitchFamily="66" charset="0"/>
            </a:endParaRPr>
          </a:p>
          <a:p>
            <a:pPr algn="ctr"/>
            <a:r>
              <a:rPr lang="fr-FR" sz="2800" dirty="0" smtClean="0">
                <a:latin typeface="Comic Sans MS" pitchFamily="66" charset="0"/>
              </a:rPr>
              <a:t>3</a:t>
            </a:r>
            <a:r>
              <a:rPr lang="fr-FR" sz="2800" baseline="30000" dirty="0" smtClean="0">
                <a:latin typeface="Comic Sans MS" pitchFamily="66" charset="0"/>
              </a:rPr>
              <a:t>èmes</a:t>
            </a:r>
            <a:r>
              <a:rPr lang="fr-FR" sz="2800" dirty="0" smtClean="0">
                <a:latin typeface="Comic Sans MS" pitchFamily="66" charset="0"/>
              </a:rPr>
              <a:t> </a:t>
            </a:r>
            <a:r>
              <a:rPr lang="fr-FR" sz="2800" dirty="0" smtClean="0">
                <a:latin typeface="Comic Sans MS" pitchFamily="66" charset="0"/>
              </a:rPr>
              <a:t>au championnat académique</a:t>
            </a:r>
          </a:p>
          <a:p>
            <a:endParaRPr lang="fr-FR" sz="2800" dirty="0" smtClean="0">
              <a:latin typeface="Comic Sans MS" pitchFamily="66" charset="0"/>
            </a:endParaRPr>
          </a:p>
          <a:p>
            <a:pPr algn="ctr"/>
            <a:r>
              <a:rPr lang="fr-FR" sz="2800" dirty="0" smtClean="0">
                <a:latin typeface="Comic Sans MS" pitchFamily="66" charset="0"/>
              </a:rPr>
              <a:t>- Cadets 1</a:t>
            </a:r>
            <a:r>
              <a:rPr lang="fr-FR" sz="2800" baseline="30000" dirty="0" smtClean="0">
                <a:latin typeface="Comic Sans MS" pitchFamily="66" charset="0"/>
              </a:rPr>
              <a:t>ers</a:t>
            </a:r>
            <a:r>
              <a:rPr lang="fr-FR" sz="2800" dirty="0" smtClean="0">
                <a:latin typeface="Comic Sans MS" pitchFamily="66" charset="0"/>
              </a:rPr>
              <a:t> au championnat départemental, académique, inter académique et  13</a:t>
            </a:r>
            <a:r>
              <a:rPr lang="fr-FR" sz="2800" baseline="30000" dirty="0" smtClean="0">
                <a:latin typeface="Comic Sans MS" pitchFamily="66" charset="0"/>
              </a:rPr>
              <a:t>ème</a:t>
            </a:r>
            <a:r>
              <a:rPr lang="fr-FR" sz="2800" dirty="0" smtClean="0">
                <a:latin typeface="Comic Sans MS" pitchFamily="66" charset="0"/>
              </a:rPr>
              <a:t>/16 au France</a:t>
            </a:r>
          </a:p>
        </p:txBody>
      </p:sp>
      <p:pic>
        <p:nvPicPr>
          <p:cNvPr id="7" name="il_fi" descr="Afficher l'image d'origin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869160"/>
            <a:ext cx="2520280" cy="1584176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3600" b="1" dirty="0" smtClean="0">
                <a:solidFill>
                  <a:srgbClr val="92D050"/>
                </a:solidFill>
              </a:rPr>
              <a:t>Championnat de FRANCE cadets à </a:t>
            </a:r>
            <a:r>
              <a:rPr lang="fr-FR" sz="2800" b="1" dirty="0" smtClean="0">
                <a:solidFill>
                  <a:srgbClr val="92D050"/>
                </a:solidFill>
              </a:rPr>
              <a:t>Pont à Mousson </a:t>
            </a:r>
            <a:r>
              <a:rPr lang="fr-FR" sz="3600" b="1" dirty="0" smtClean="0">
                <a:solidFill>
                  <a:srgbClr val="92D050"/>
                </a:solidFill>
              </a:rPr>
              <a:t>13</a:t>
            </a:r>
            <a:r>
              <a:rPr lang="fr-FR" sz="3600" b="1" baseline="30000" dirty="0" smtClean="0">
                <a:solidFill>
                  <a:srgbClr val="92D050"/>
                </a:solidFill>
              </a:rPr>
              <a:t>ème</a:t>
            </a:r>
            <a:r>
              <a:rPr lang="fr-FR" sz="3600" b="1" dirty="0" smtClean="0">
                <a:solidFill>
                  <a:srgbClr val="92D050"/>
                </a:solidFill>
              </a:rPr>
              <a:t> /16</a:t>
            </a:r>
            <a:endParaRPr lang="fr-FR" sz="3600" b="1" dirty="0">
              <a:solidFill>
                <a:srgbClr val="92D050"/>
              </a:solidFill>
            </a:endParaRPr>
          </a:p>
        </p:txBody>
      </p:sp>
      <p:pic>
        <p:nvPicPr>
          <p:cNvPr id="4" name="Espace réservé du contenu 3" descr="2018. inter acad hand C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9269"/>
          <a:stretch>
            <a:fillRect/>
          </a:stretch>
        </p:blipFill>
        <p:spPr>
          <a:xfrm>
            <a:off x="467544" y="1340768"/>
            <a:ext cx="4604940" cy="5256584"/>
          </a:xfrm>
        </p:spPr>
      </p:pic>
      <p:pic>
        <p:nvPicPr>
          <p:cNvPr id="5" name="il_fi" descr="Afficher l'image d'origin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764704"/>
            <a:ext cx="72008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IMG_9539.JPG"/>
          <p:cNvPicPr>
            <a:picLocks noChangeAspect="1"/>
          </p:cNvPicPr>
          <p:nvPr/>
        </p:nvPicPr>
        <p:blipFill>
          <a:blip r:embed="rId4" cstate="print"/>
          <a:srcRect r="22438"/>
          <a:stretch>
            <a:fillRect/>
          </a:stretch>
        </p:blipFill>
        <p:spPr>
          <a:xfrm rot="5400000">
            <a:off x="4921672" y="1999208"/>
            <a:ext cx="4248473" cy="36516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67744" y="836712"/>
            <a:ext cx="201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u="sng" dirty="0" smtClean="0">
                <a:solidFill>
                  <a:srgbClr val="92D050"/>
                </a:solidFill>
                <a:latin typeface="Comic Sans MS" pitchFamily="66" charset="0"/>
              </a:rPr>
              <a:t>Futsal</a:t>
            </a:r>
            <a:endParaRPr lang="fr-FR" sz="4400" b="1" u="sng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9552" y="2204864"/>
            <a:ext cx="7704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omic Sans MS" pitchFamily="66" charset="0"/>
              </a:rPr>
              <a:t>2 équipes de cadets :</a:t>
            </a:r>
          </a:p>
          <a:p>
            <a:pPr>
              <a:buFontTx/>
              <a:buChar char="-"/>
            </a:pPr>
            <a:endParaRPr lang="fr-FR" sz="2800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sz="2800" dirty="0" smtClean="0">
                <a:latin typeface="Comic Sans MS" pitchFamily="66" charset="0"/>
              </a:rPr>
              <a:t> 3</a:t>
            </a:r>
            <a:r>
              <a:rPr lang="fr-FR" sz="2800" baseline="30000" dirty="0" smtClean="0">
                <a:latin typeface="Comic Sans MS" pitchFamily="66" charset="0"/>
              </a:rPr>
              <a:t>ème</a:t>
            </a:r>
            <a:r>
              <a:rPr lang="fr-FR" sz="2800" dirty="0" smtClean="0">
                <a:latin typeface="Comic Sans MS" pitchFamily="66" charset="0"/>
              </a:rPr>
              <a:t> et 4</a:t>
            </a:r>
            <a:r>
              <a:rPr lang="fr-FR" sz="2800" baseline="30000" dirty="0" smtClean="0">
                <a:latin typeface="Comic Sans MS" pitchFamily="66" charset="0"/>
              </a:rPr>
              <a:t>ème</a:t>
            </a:r>
            <a:r>
              <a:rPr lang="fr-FR" sz="2800" dirty="0" smtClean="0">
                <a:latin typeface="Comic Sans MS" pitchFamily="66" charset="0"/>
              </a:rPr>
              <a:t> au championnat départemental,</a:t>
            </a:r>
          </a:p>
          <a:p>
            <a:r>
              <a:rPr lang="fr-FR" sz="2800" dirty="0" smtClean="0">
                <a:latin typeface="Comic Sans MS" pitchFamily="66" charset="0"/>
              </a:rPr>
              <a:t>à dijon le 28 février 2018</a:t>
            </a:r>
          </a:p>
          <a:p>
            <a:endParaRPr lang="fr-FR" sz="2800" dirty="0" smtClean="0">
              <a:latin typeface="Comic Sans MS" pitchFamily="66" charset="0"/>
            </a:endParaRPr>
          </a:p>
        </p:txBody>
      </p:sp>
      <p:pic>
        <p:nvPicPr>
          <p:cNvPr id="6" name="il_fi" descr="Afficher l'image d'origin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293096"/>
            <a:ext cx="2751931" cy="1944216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75848"/>
          </a:xfrm>
        </p:spPr>
        <p:txBody>
          <a:bodyPr>
            <a:noAutofit/>
          </a:bodyPr>
          <a:lstStyle/>
          <a:p>
            <a:pPr algn="ctr"/>
            <a:r>
              <a:rPr lang="fr-FR" sz="4000" b="1" u="sng" dirty="0" smtClean="0">
                <a:solidFill>
                  <a:srgbClr val="92D050"/>
                </a:solidFill>
                <a:latin typeface="Comic Sans MS" pitchFamily="66" charset="0"/>
              </a:rPr>
              <a:t>Equitation</a:t>
            </a:r>
            <a:r>
              <a:rPr lang="fr-FR" sz="4000" b="1" dirty="0" smtClean="0">
                <a:solidFill>
                  <a:srgbClr val="92D050"/>
                </a:solidFill>
                <a:latin typeface="Comic Sans MS" pitchFamily="66" charset="0"/>
              </a:rPr>
              <a:t> </a:t>
            </a:r>
            <a:endParaRPr lang="fr-FR" sz="3200" b="1" dirty="0">
              <a:solidFill>
                <a:srgbClr val="92D050"/>
              </a:solidFill>
              <a:latin typeface="Comic Sans MS" pitchFamily="66" charset="0"/>
            </a:endParaRPr>
          </a:p>
        </p:txBody>
      </p:sp>
      <p:pic>
        <p:nvPicPr>
          <p:cNvPr id="4" name="Espace réservé du contenu 3" descr="2018. dpt équit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484784"/>
            <a:ext cx="7173451" cy="5071854"/>
          </a:xfrm>
        </p:spPr>
      </p:pic>
      <p:pic>
        <p:nvPicPr>
          <p:cNvPr id="5" name="Image 4" descr="Résultat de recherche d'images pour &quot;equitation dessin noir et blanc&quot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60648"/>
            <a:ext cx="1379406" cy="9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512168"/>
          </a:xfrm>
        </p:spPr>
        <p:txBody>
          <a:bodyPr>
            <a:noAutofit/>
          </a:bodyPr>
          <a:lstStyle/>
          <a:p>
            <a:pPr algn="l"/>
            <a:r>
              <a:rPr lang="fr-FR" sz="2800" b="1" dirty="0" smtClean="0">
                <a:solidFill>
                  <a:srgbClr val="92D050"/>
                </a:solidFill>
                <a:latin typeface="Comic Sans MS" pitchFamily="66" charset="0"/>
              </a:rPr>
              <a:t>- 2</a:t>
            </a:r>
            <a:r>
              <a:rPr lang="fr-FR" sz="2800" b="1" baseline="30000" dirty="0" smtClean="0">
                <a:solidFill>
                  <a:srgbClr val="92D050"/>
                </a:solidFill>
                <a:latin typeface="Comic Sans MS" pitchFamily="66" charset="0"/>
              </a:rPr>
              <a:t>ème</a:t>
            </a:r>
            <a:r>
              <a:rPr lang="fr-FR" sz="2800" b="1" dirty="0" smtClean="0">
                <a:solidFill>
                  <a:srgbClr val="92D050"/>
                </a:solidFill>
                <a:latin typeface="Comic Sans MS" pitchFamily="66" charset="0"/>
              </a:rPr>
              <a:t> au championnat départemental </a:t>
            </a:r>
            <a:br>
              <a:rPr lang="fr-FR" sz="2800" b="1" dirty="0" smtClean="0">
                <a:solidFill>
                  <a:srgbClr val="92D050"/>
                </a:solidFill>
                <a:latin typeface="Comic Sans MS" pitchFamily="66" charset="0"/>
              </a:rPr>
            </a:br>
            <a:r>
              <a:rPr lang="fr-FR" sz="2800" b="1" dirty="0" smtClean="0">
                <a:solidFill>
                  <a:srgbClr val="92D050"/>
                </a:solidFill>
                <a:latin typeface="Comic Sans MS" pitchFamily="66" charset="0"/>
              </a:rPr>
              <a:t>- 9</a:t>
            </a:r>
            <a:r>
              <a:rPr lang="fr-FR" sz="2800" b="1" baseline="30000" dirty="0" smtClean="0">
                <a:solidFill>
                  <a:srgbClr val="92D050"/>
                </a:solidFill>
                <a:latin typeface="Comic Sans MS" pitchFamily="66" charset="0"/>
              </a:rPr>
              <a:t>ème</a:t>
            </a:r>
            <a:r>
              <a:rPr lang="fr-FR" sz="2800" b="1" dirty="0" smtClean="0">
                <a:solidFill>
                  <a:srgbClr val="92D050"/>
                </a:solidFill>
                <a:latin typeface="Comic Sans MS" pitchFamily="66" charset="0"/>
              </a:rPr>
              <a:t> au championnat académique</a:t>
            </a:r>
            <a:r>
              <a:rPr lang="fr-FR" sz="28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fr-FR" sz="28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fr-FR" sz="2800" b="1" dirty="0" smtClean="0">
                <a:solidFill>
                  <a:schemeClr val="tx1"/>
                </a:solidFill>
                <a:latin typeface="Comic Sans MS" pitchFamily="66" charset="0"/>
              </a:rPr>
              <a:t>        </a:t>
            </a:r>
            <a:r>
              <a:rPr lang="fr-FR" sz="2000" b="1" dirty="0" smtClean="0">
                <a:solidFill>
                  <a:schemeClr val="tx1"/>
                </a:solidFill>
                <a:effectLst/>
                <a:latin typeface="Comic Sans MS" pitchFamily="66" charset="0"/>
              </a:rPr>
              <a:t>la compétition est organisée en 2 parties : </a:t>
            </a:r>
            <a:br>
              <a:rPr lang="fr-FR" sz="2000" b="1" dirty="0" smtClean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fr-FR" sz="2000" b="1" dirty="0" smtClean="0">
                <a:solidFill>
                  <a:schemeClr val="tx1"/>
                </a:solidFill>
                <a:effectLst/>
                <a:latin typeface="Comic Sans MS" pitchFamily="66" charset="0"/>
              </a:rPr>
              <a:t>                  le matin – un parcours d’obstacles</a:t>
            </a:r>
            <a:endParaRPr lang="fr-FR" sz="2000" b="1" dirty="0"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4" name="MVI_7978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1862827"/>
            <a:ext cx="6360705" cy="4770528"/>
          </a:xfrm>
          <a:prstGeom prst="rect">
            <a:avLst/>
          </a:prstGeom>
        </p:spPr>
      </p:pic>
      <p:pic>
        <p:nvPicPr>
          <p:cNvPr id="5" name="Image 4" descr="Résultat de recherche d'images pour &quot;equitation dessin noir et blanc&quot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260648"/>
            <a:ext cx="1379406" cy="9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VI_8021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484784"/>
            <a:ext cx="6825596" cy="511919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71600" y="404664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 smtClean="0">
              <a:latin typeface="Comic Sans MS" pitchFamily="66" charset="0"/>
            </a:endParaRPr>
          </a:p>
          <a:p>
            <a:pPr algn="ctr"/>
            <a:r>
              <a:rPr lang="fr-FR" sz="2000" b="1" dirty="0" smtClean="0">
                <a:latin typeface="Comic Sans MS" pitchFamily="66" charset="0"/>
              </a:rPr>
              <a:t>L’après midi, les </a:t>
            </a:r>
            <a:r>
              <a:rPr lang="fr-FR" sz="2000" b="1" dirty="0" err="1" smtClean="0">
                <a:latin typeface="Comic Sans MS" pitchFamily="66" charset="0"/>
              </a:rPr>
              <a:t>Pony</a:t>
            </a:r>
            <a:r>
              <a:rPr lang="fr-FR" sz="2000" b="1" dirty="0" smtClean="0">
                <a:latin typeface="Comic Sans MS" pitchFamily="66" charset="0"/>
              </a:rPr>
              <a:t> </a:t>
            </a:r>
            <a:r>
              <a:rPr lang="fr-FR" sz="2000" b="1" dirty="0" err="1" smtClean="0">
                <a:latin typeface="Comic Sans MS" pitchFamily="66" charset="0"/>
              </a:rPr>
              <a:t>games</a:t>
            </a:r>
            <a:r>
              <a:rPr lang="fr-FR" sz="2000" b="1" dirty="0" smtClean="0">
                <a:latin typeface="Comic Sans MS" pitchFamily="66" charset="0"/>
              </a:rPr>
              <a:t> :</a:t>
            </a:r>
            <a:endParaRPr lang="fr-FR" sz="2000" b="1" dirty="0">
              <a:latin typeface="Comic Sans MS" pitchFamily="66" charset="0"/>
            </a:endParaRPr>
          </a:p>
        </p:txBody>
      </p:sp>
      <p:pic>
        <p:nvPicPr>
          <p:cNvPr id="6" name="Image 5" descr="Résultat de recherche d'images pour &quot;equitation dessin noir et blanc&quot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260648"/>
            <a:ext cx="1379406" cy="9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059832" y="116632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u="sng" dirty="0" smtClean="0">
                <a:solidFill>
                  <a:srgbClr val="92D050"/>
                </a:solidFill>
                <a:latin typeface="Comic Sans MS" pitchFamily="66" charset="0"/>
              </a:rPr>
              <a:t>Badminton</a:t>
            </a:r>
            <a:endParaRPr lang="fr-FR" sz="4400" b="1" u="sng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9552" y="1340768"/>
            <a:ext cx="8064896" cy="6842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92D050"/>
                </a:solidFill>
                <a:latin typeface="Comic Sans MS" pitchFamily="66" charset="0"/>
              </a:rPr>
              <a:t>2 équipes Etablissement, 1 excellence , 1 LP </a:t>
            </a:r>
          </a:p>
          <a:p>
            <a:pPr algn="ctr"/>
            <a:endParaRPr lang="fr-FR" sz="2400" b="1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sz="2400" b="1" dirty="0" smtClean="0">
                <a:latin typeface="Comic Sans MS" pitchFamily="66" charset="0"/>
              </a:rPr>
              <a:t>2 équipes établissement font 3</a:t>
            </a:r>
            <a:r>
              <a:rPr lang="fr-FR" sz="2400" b="1" baseline="30000" dirty="0" smtClean="0">
                <a:latin typeface="Comic Sans MS" pitchFamily="66" charset="0"/>
              </a:rPr>
              <a:t>ème</a:t>
            </a:r>
            <a:r>
              <a:rPr lang="fr-FR" sz="2400" b="1" dirty="0" smtClean="0">
                <a:latin typeface="Comic Sans MS" pitchFamily="66" charset="0"/>
              </a:rPr>
              <a:t> et 4</a:t>
            </a:r>
            <a:r>
              <a:rPr lang="fr-FR" sz="2400" b="1" baseline="30000" dirty="0" smtClean="0">
                <a:latin typeface="Comic Sans MS" pitchFamily="66" charset="0"/>
              </a:rPr>
              <a:t>ème</a:t>
            </a:r>
            <a:r>
              <a:rPr lang="fr-FR" sz="2400" b="1" dirty="0" smtClean="0">
                <a:latin typeface="Comic Sans MS" pitchFamily="66" charset="0"/>
              </a:rPr>
              <a:t> au championnat départemental</a:t>
            </a:r>
          </a:p>
          <a:p>
            <a:pPr>
              <a:buFontTx/>
              <a:buChar char="-"/>
            </a:pPr>
            <a:endParaRPr lang="fr-FR" sz="2400" b="1" dirty="0" smtClean="0">
              <a:latin typeface="Comic Sans MS" pitchFamily="66" charset="0"/>
            </a:endParaRPr>
          </a:p>
          <a:p>
            <a:pPr algn="ctr"/>
            <a:endParaRPr lang="fr-FR" sz="2400" b="1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sz="2400" b="1" dirty="0" smtClean="0">
                <a:latin typeface="Comic Sans MS" pitchFamily="66" charset="0"/>
              </a:rPr>
              <a:t> l’équipe excellence 2</a:t>
            </a:r>
            <a:r>
              <a:rPr lang="fr-FR" sz="2400" b="1" baseline="30000" dirty="0" smtClean="0">
                <a:latin typeface="Comic Sans MS" pitchFamily="66" charset="0"/>
              </a:rPr>
              <a:t>ème</a:t>
            </a:r>
            <a:r>
              <a:rPr lang="fr-FR" sz="2400" b="1" dirty="0" smtClean="0">
                <a:latin typeface="Comic Sans MS" pitchFamily="66" charset="0"/>
              </a:rPr>
              <a:t> au championnat départemental, 3</a:t>
            </a:r>
            <a:r>
              <a:rPr lang="fr-FR" sz="2400" b="1" baseline="30000" dirty="0" smtClean="0">
                <a:latin typeface="Comic Sans MS" pitchFamily="66" charset="0"/>
              </a:rPr>
              <a:t>ème</a:t>
            </a:r>
            <a:r>
              <a:rPr lang="fr-FR" sz="2400" b="1" dirty="0" smtClean="0">
                <a:latin typeface="Comic Sans MS" pitchFamily="66" charset="0"/>
              </a:rPr>
              <a:t> au championnat académique</a:t>
            </a:r>
          </a:p>
          <a:p>
            <a:pPr>
              <a:buFontTx/>
              <a:buChar char="-"/>
            </a:pPr>
            <a:endParaRPr lang="fr-FR" sz="2400" b="1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endParaRPr lang="fr-FR" sz="2400" b="1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sz="2400" b="1" dirty="0" smtClean="0">
                <a:latin typeface="Comic Sans MS" pitchFamily="66" charset="0"/>
              </a:rPr>
              <a:t>L’équipe LP 1</a:t>
            </a:r>
            <a:r>
              <a:rPr lang="fr-FR" sz="2400" b="1" baseline="30000" dirty="0" smtClean="0">
                <a:latin typeface="Comic Sans MS" pitchFamily="66" charset="0"/>
              </a:rPr>
              <a:t>ère</a:t>
            </a:r>
            <a:r>
              <a:rPr lang="fr-FR" sz="2400" b="1" dirty="0" smtClean="0">
                <a:latin typeface="Comic Sans MS" pitchFamily="66" charset="0"/>
              </a:rPr>
              <a:t> au championnat départemental, 2</a:t>
            </a:r>
            <a:r>
              <a:rPr lang="fr-FR" sz="2400" b="1" baseline="30000" dirty="0" smtClean="0">
                <a:latin typeface="Comic Sans MS" pitchFamily="66" charset="0"/>
              </a:rPr>
              <a:t>ème</a:t>
            </a:r>
            <a:r>
              <a:rPr lang="fr-FR" sz="2400" b="1" dirty="0" smtClean="0">
                <a:latin typeface="Comic Sans MS" pitchFamily="66" charset="0"/>
              </a:rPr>
              <a:t> au championnat académique</a:t>
            </a:r>
          </a:p>
          <a:p>
            <a:endParaRPr lang="fr-FR" sz="2400" b="1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endParaRPr lang="fr-FR" sz="2800" baseline="30000" dirty="0" smtClean="0">
              <a:latin typeface="Comic Sans MS" pitchFamily="66" charset="0"/>
            </a:endParaRPr>
          </a:p>
          <a:p>
            <a:endParaRPr lang="fr-FR" sz="3600" b="1" baseline="30000" dirty="0" smtClean="0">
              <a:latin typeface="Comic Sans MS" pitchFamily="66" charset="0"/>
            </a:endParaRPr>
          </a:p>
          <a:p>
            <a:pPr algn="ctr"/>
            <a:r>
              <a:rPr lang="fr-FR" sz="2800" baseline="30000" dirty="0" smtClean="0">
                <a:latin typeface="Comic Sans MS" pitchFamily="66" charset="0"/>
              </a:rPr>
              <a:t>  </a:t>
            </a:r>
          </a:p>
          <a:p>
            <a:pPr algn="ctr">
              <a:buFontTx/>
              <a:buChar char="-"/>
            </a:pPr>
            <a:endParaRPr lang="fr-FR" sz="2800" baseline="30000" dirty="0" smtClean="0">
              <a:latin typeface="Comic Sans MS" pitchFamily="66" charset="0"/>
            </a:endParaRPr>
          </a:p>
          <a:p>
            <a:pPr algn="ctr"/>
            <a:endParaRPr lang="fr-FR" sz="2800" baseline="30000" dirty="0" smtClean="0">
              <a:latin typeface="Comic Sans MS" pitchFamily="66" charset="0"/>
            </a:endParaRPr>
          </a:p>
          <a:p>
            <a:pPr algn="ctr"/>
            <a:r>
              <a:rPr lang="fr-FR" sz="2800" baseline="30000" dirty="0" smtClean="0">
                <a:latin typeface="Comic Sans MS" pitchFamily="66" charset="0"/>
              </a:rPr>
              <a:t> </a:t>
            </a:r>
            <a:endParaRPr lang="fr-FR" sz="2800" dirty="0">
              <a:latin typeface="Comic Sans MS" pitchFamily="66" charset="0"/>
            </a:endParaRPr>
          </a:p>
        </p:txBody>
      </p:sp>
      <p:pic>
        <p:nvPicPr>
          <p:cNvPr id="7" name="il_fi" descr="Afficher l'image d'origine"/>
          <p:cNvPicPr/>
          <p:nvPr/>
        </p:nvPicPr>
        <p:blipFill>
          <a:blip r:embed="rId2" cstate="print">
            <a:lum bright="70000" contrast="-70000"/>
          </a:blip>
          <a:srcRect b="9000"/>
          <a:stretch>
            <a:fillRect/>
          </a:stretch>
        </p:blipFill>
        <p:spPr bwMode="auto">
          <a:xfrm>
            <a:off x="7740352" y="188640"/>
            <a:ext cx="87796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188640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u="sng" dirty="0" smtClean="0">
                <a:solidFill>
                  <a:srgbClr val="92D050"/>
                </a:solidFill>
                <a:latin typeface="Comic Sans MS" pitchFamily="66" charset="0"/>
              </a:rPr>
              <a:t>Badminton</a:t>
            </a:r>
            <a:endParaRPr lang="fr-FR" sz="4800" b="1" u="sng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71600" y="4581128"/>
            <a:ext cx="86409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baseline="30000" dirty="0" smtClean="0">
                <a:latin typeface="Comic Sans MS" pitchFamily="66" charset="0"/>
              </a:rPr>
              <a:t>    </a:t>
            </a:r>
            <a:r>
              <a:rPr lang="fr-FR" baseline="30000" dirty="0" smtClean="0"/>
              <a:t> 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6" name="Image 5" descr="2017.2018 Bad acad 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7884368" cy="5574495"/>
          </a:xfrm>
          <a:prstGeom prst="rect">
            <a:avLst/>
          </a:prstGeom>
        </p:spPr>
      </p:pic>
      <p:pic>
        <p:nvPicPr>
          <p:cNvPr id="7" name="il_fi" descr="Afficher l'image d'origine"/>
          <p:cNvPicPr/>
          <p:nvPr/>
        </p:nvPicPr>
        <p:blipFill>
          <a:blip r:embed="rId3" cstate="print">
            <a:lum bright="70000" contrast="-70000"/>
          </a:blip>
          <a:srcRect b="9000"/>
          <a:stretch>
            <a:fillRect/>
          </a:stretch>
        </p:blipFill>
        <p:spPr bwMode="auto">
          <a:xfrm>
            <a:off x="7740352" y="188640"/>
            <a:ext cx="805961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2060848"/>
            <a:ext cx="1245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 smtClean="0">
                <a:solidFill>
                  <a:srgbClr val="92D050"/>
                </a:solidFill>
                <a:latin typeface="Comic Sans MS" pitchFamily="66" charset="0"/>
              </a:rPr>
              <a:t>VTT</a:t>
            </a:r>
            <a:endParaRPr lang="fr-FR" sz="4000" b="1" u="sng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602128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Comic Sans MS" pitchFamily="66" charset="0"/>
              </a:rPr>
              <a:t>2 équipes au Championnat départemental à Breuil, 1</a:t>
            </a:r>
            <a:r>
              <a:rPr lang="fr-FR" sz="2000" b="1" baseline="30000" dirty="0" smtClean="0">
                <a:latin typeface="Comic Sans MS" pitchFamily="66" charset="0"/>
              </a:rPr>
              <a:t>ère</a:t>
            </a:r>
            <a:r>
              <a:rPr lang="fr-FR" sz="2000" b="1" dirty="0" smtClean="0">
                <a:latin typeface="Comic Sans MS" pitchFamily="66" charset="0"/>
              </a:rPr>
              <a:t> et 2</a:t>
            </a:r>
            <a:r>
              <a:rPr lang="fr-FR" sz="2000" b="1" baseline="30000" dirty="0" smtClean="0">
                <a:latin typeface="Comic Sans MS" pitchFamily="66" charset="0"/>
              </a:rPr>
              <a:t>ème</a:t>
            </a:r>
            <a:r>
              <a:rPr lang="fr-FR" sz="2000" b="1" dirty="0" smtClean="0">
                <a:latin typeface="Comic Sans MS" pitchFamily="66" charset="0"/>
              </a:rPr>
              <a:t> </a:t>
            </a:r>
            <a:endParaRPr lang="fr-FR" sz="2000" b="1" dirty="0">
              <a:latin typeface="Comic Sans MS" pitchFamily="66" charset="0"/>
            </a:endParaRPr>
          </a:p>
        </p:txBody>
      </p:sp>
      <p:pic>
        <p:nvPicPr>
          <p:cNvPr id="5" name="Image 4" descr="2018 dpt VTT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620688"/>
            <a:ext cx="7219985" cy="5104755"/>
          </a:xfrm>
          <a:prstGeom prst="rect">
            <a:avLst/>
          </a:prstGeom>
        </p:spPr>
      </p:pic>
      <p:pic>
        <p:nvPicPr>
          <p:cNvPr id="7" name="il_fi" descr="Afficher l'image d'origin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996952"/>
            <a:ext cx="7200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b="1" u="sng" dirty="0" smtClean="0">
                <a:solidFill>
                  <a:srgbClr val="92D050"/>
                </a:solidFill>
                <a:latin typeface="Comic Sans MS" pitchFamily="66" charset="0"/>
              </a:rPr>
              <a:t>Fête du Sport</a:t>
            </a:r>
            <a:r>
              <a:rPr lang="fr-FR" b="1" dirty="0" smtClean="0">
                <a:solidFill>
                  <a:srgbClr val="92D050"/>
                </a:solidFill>
                <a:latin typeface="Comic Sans MS" pitchFamily="66" charset="0"/>
              </a:rPr>
              <a:t>  </a:t>
            </a:r>
            <a:r>
              <a:rPr lang="fr-FR" sz="2700" dirty="0" smtClean="0">
                <a:solidFill>
                  <a:srgbClr val="00B050"/>
                </a:solidFill>
                <a:latin typeface="Comic Sans MS" pitchFamily="66" charset="0"/>
              </a:rPr>
              <a:t>27 septembre 2017</a:t>
            </a:r>
            <a:r>
              <a:rPr lang="fr-FR" sz="2700" dirty="0" smtClean="0">
                <a:solidFill>
                  <a:srgbClr val="92D050"/>
                </a:solidFill>
                <a:latin typeface="Comic Sans MS" pitchFamily="66" charset="0"/>
              </a:rPr>
              <a:t/>
            </a:r>
            <a:br>
              <a:rPr lang="fr-FR" sz="2700" dirty="0" smtClean="0">
                <a:solidFill>
                  <a:srgbClr val="92D050"/>
                </a:solidFill>
                <a:latin typeface="Comic Sans MS" pitchFamily="66" charset="0"/>
              </a:rPr>
            </a:br>
            <a:r>
              <a:rPr lang="fr-FR" sz="2700" dirty="0" smtClean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fr-FR" sz="1800" dirty="0" smtClean="0">
                <a:solidFill>
                  <a:schemeClr val="tx1"/>
                </a:solidFill>
                <a:latin typeface="Comic Sans MS" pitchFamily="66" charset="0"/>
              </a:rPr>
              <a:t> avec les classes de seconde</a:t>
            </a:r>
            <a:endParaRPr lang="fr-FR" sz="1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36296" y="1916832"/>
            <a:ext cx="16561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Ateliers :</a:t>
            </a:r>
          </a:p>
          <a:p>
            <a:endParaRPr lang="fr-FR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dirty="0" smtClean="0">
                <a:latin typeface="Comic Sans MS" pitchFamily="66" charset="0"/>
              </a:rPr>
              <a:t> Sarbacane</a:t>
            </a:r>
          </a:p>
          <a:p>
            <a:pPr>
              <a:buFontTx/>
              <a:buChar char="-"/>
            </a:pPr>
            <a:r>
              <a:rPr lang="fr-FR" dirty="0" smtClean="0">
                <a:latin typeface="Comic Sans MS" pitchFamily="66" charset="0"/>
              </a:rPr>
              <a:t> Tirs au panier Basket</a:t>
            </a:r>
          </a:p>
          <a:p>
            <a:pPr>
              <a:buFontTx/>
              <a:buChar char="-"/>
            </a:pPr>
            <a:r>
              <a:rPr lang="fr-FR" dirty="0" smtClean="0">
                <a:latin typeface="Comic Sans MS" pitchFamily="66" charset="0"/>
              </a:rPr>
              <a:t> Course de dribble</a:t>
            </a:r>
          </a:p>
          <a:p>
            <a:pPr>
              <a:buFontTx/>
              <a:buChar char="-"/>
            </a:pPr>
            <a:r>
              <a:rPr lang="fr-FR" dirty="0" smtClean="0">
                <a:latin typeface="Comic Sans MS" pitchFamily="66" charset="0"/>
              </a:rPr>
              <a:t> Relais d’Endurance</a:t>
            </a:r>
          </a:p>
          <a:p>
            <a:pPr>
              <a:buFontTx/>
              <a:buChar char="-"/>
            </a:pPr>
            <a:r>
              <a:rPr lang="fr-FR" dirty="0" smtClean="0">
                <a:latin typeface="Comic Sans MS" pitchFamily="66" charset="0"/>
              </a:rPr>
              <a:t> Badminton</a:t>
            </a:r>
          </a:p>
          <a:p>
            <a:pPr>
              <a:buFontTx/>
              <a:buChar char="-"/>
            </a:pPr>
            <a:r>
              <a:rPr lang="fr-FR" dirty="0" smtClean="0">
                <a:latin typeface="Comic Sans MS" pitchFamily="66" charset="0"/>
              </a:rPr>
              <a:t> </a:t>
            </a:r>
            <a:r>
              <a:rPr lang="fr-FR" dirty="0" err="1" smtClean="0">
                <a:latin typeface="Comic Sans MS" pitchFamily="66" charset="0"/>
              </a:rPr>
              <a:t>Pétéca</a:t>
            </a:r>
            <a:endParaRPr lang="fr-FR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dirty="0" smtClean="0">
                <a:latin typeface="Comic Sans MS" pitchFamily="66" charset="0"/>
              </a:rPr>
              <a:t> Parcours d’obstacles</a:t>
            </a:r>
          </a:p>
          <a:p>
            <a:pPr>
              <a:buFontTx/>
              <a:buChar char="-"/>
            </a:pPr>
            <a:endParaRPr lang="fr-FR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endParaRPr lang="fr-FR" dirty="0">
              <a:latin typeface="Comic Sans MS" pitchFamily="66" charset="0"/>
            </a:endParaRPr>
          </a:p>
        </p:txBody>
      </p:sp>
      <p:pic>
        <p:nvPicPr>
          <p:cNvPr id="8" name="Espace réservé du contenu 7" descr="IMG_619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3192016" cy="2268686"/>
          </a:xfrm>
          <a:prstGeom prst="rect">
            <a:avLst/>
          </a:prstGeom>
        </p:spPr>
      </p:pic>
      <p:pic>
        <p:nvPicPr>
          <p:cNvPr id="9" name="Image 8" descr="IMG_618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3928" y="1556792"/>
            <a:ext cx="3240360" cy="2237877"/>
          </a:xfrm>
          <a:prstGeom prst="rect">
            <a:avLst/>
          </a:prstGeom>
        </p:spPr>
      </p:pic>
      <p:pic>
        <p:nvPicPr>
          <p:cNvPr id="10" name="Image 9" descr="IMG_618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552" y="4005064"/>
            <a:ext cx="3168352" cy="2221607"/>
          </a:xfrm>
          <a:prstGeom prst="rect">
            <a:avLst/>
          </a:prstGeom>
        </p:spPr>
      </p:pic>
      <p:pic>
        <p:nvPicPr>
          <p:cNvPr id="11" name="Image 10" descr="IMG_618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95936" y="4005064"/>
            <a:ext cx="2976692" cy="2221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dpt VTT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340286" cy="5896843"/>
          </a:xfrm>
          <a:prstGeom prst="rect">
            <a:avLst/>
          </a:prstGeom>
        </p:spPr>
      </p:pic>
      <p:pic>
        <p:nvPicPr>
          <p:cNvPr id="3" name="il_fi" descr="Afficher l'image d'origin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64807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15616" y="188640"/>
            <a:ext cx="6330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Championnat académique à Breuil – 3</a:t>
            </a:r>
            <a:r>
              <a:rPr lang="fr-FR" sz="2000" b="1" baseline="30000" dirty="0" smtClean="0">
                <a:latin typeface="Comic Sans MS" pitchFamily="66" charset="0"/>
              </a:rPr>
              <a:t>ème</a:t>
            </a:r>
            <a:r>
              <a:rPr lang="fr-FR" sz="2000" b="1" dirty="0" smtClean="0">
                <a:latin typeface="Comic Sans MS" pitchFamily="66" charset="0"/>
              </a:rPr>
              <a:t> et 5</a:t>
            </a:r>
            <a:r>
              <a:rPr lang="fr-FR" sz="2000" b="1" baseline="30000" dirty="0" smtClean="0">
                <a:latin typeface="Comic Sans MS" pitchFamily="66" charset="0"/>
              </a:rPr>
              <a:t>ème</a:t>
            </a:r>
            <a:r>
              <a:rPr lang="fr-FR" sz="2000" b="1" dirty="0" smtClean="0">
                <a:latin typeface="Comic Sans MS" pitchFamily="66" charset="0"/>
              </a:rPr>
              <a:t> </a:t>
            </a:r>
            <a:endParaRPr lang="fr-FR" sz="2000" b="1" dirty="0">
              <a:latin typeface="Comic Sans MS" pitchFamily="66" charset="0"/>
            </a:endParaRPr>
          </a:p>
        </p:txBody>
      </p:sp>
      <p:pic>
        <p:nvPicPr>
          <p:cNvPr id="4" name="Image 3" descr="2018. acad V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8316416" cy="5879966"/>
          </a:xfrm>
          <a:prstGeom prst="rect">
            <a:avLst/>
          </a:prstGeom>
        </p:spPr>
      </p:pic>
      <p:pic>
        <p:nvPicPr>
          <p:cNvPr id="5" name="il_fi" descr="Afficher l'image d'origin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260648"/>
            <a:ext cx="7200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I_8699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692696"/>
            <a:ext cx="7896877" cy="592265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15616" y="188640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Le VTT est composé de 3 épreuves :  slalom</a:t>
            </a:r>
            <a:endParaRPr lang="fr-FR" sz="2000" b="1" dirty="0">
              <a:latin typeface="Comic Sans MS" pitchFamily="66" charset="0"/>
            </a:endParaRPr>
          </a:p>
        </p:txBody>
      </p:sp>
      <p:pic>
        <p:nvPicPr>
          <p:cNvPr id="4" name="il_fi" descr="Afficher l'image d'origin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188640"/>
            <a:ext cx="7200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I_8710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764704"/>
            <a:ext cx="7848873" cy="588665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59632" y="260648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Le trial et un cross en relai</a:t>
            </a:r>
            <a:endParaRPr lang="fr-FR" sz="2000" b="1" dirty="0">
              <a:latin typeface="Comic Sans MS" pitchFamily="66" charset="0"/>
            </a:endParaRPr>
          </a:p>
        </p:txBody>
      </p:sp>
      <p:pic>
        <p:nvPicPr>
          <p:cNvPr id="4" name="il_fi" descr="Afficher l'image d'origin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260648"/>
            <a:ext cx="7200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I_8716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8544950" cy="6408712"/>
          </a:xfrm>
          <a:prstGeom prst="rect">
            <a:avLst/>
          </a:prstGeom>
        </p:spPr>
      </p:pic>
      <p:pic>
        <p:nvPicPr>
          <p:cNvPr id="3" name="il_fi" descr="Afficher l'image d'origin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7200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332656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>
                <a:solidFill>
                  <a:srgbClr val="92D050"/>
                </a:solidFill>
                <a:latin typeface="Comic Sans MS" pitchFamily="66" charset="0"/>
              </a:rPr>
              <a:t>Tennis</a:t>
            </a:r>
            <a:endParaRPr lang="fr-FR" sz="2400" b="1" dirty="0"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27584" y="508518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899592" y="836712"/>
            <a:ext cx="77048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 smtClean="0">
              <a:solidFill>
                <a:prstClr val="white"/>
              </a:solidFill>
              <a:latin typeface="Comic Sans MS" pitchFamily="66" charset="0"/>
            </a:endParaRPr>
          </a:p>
          <a:p>
            <a:r>
              <a:rPr lang="fr-FR" sz="2400" b="1" dirty="0" smtClean="0">
                <a:solidFill>
                  <a:prstClr val="white"/>
                </a:solidFill>
                <a:latin typeface="Comic Sans MS" pitchFamily="66" charset="0"/>
              </a:rPr>
              <a:t>- Equipe établissement,  1</a:t>
            </a:r>
            <a:r>
              <a:rPr lang="fr-FR" sz="2400" b="1" baseline="30000" dirty="0" smtClean="0">
                <a:solidFill>
                  <a:prstClr val="white"/>
                </a:solidFill>
                <a:latin typeface="Comic Sans MS" pitchFamily="66" charset="0"/>
              </a:rPr>
              <a:t>ère</a:t>
            </a:r>
            <a:r>
              <a:rPr lang="fr-FR" sz="2400" b="1" dirty="0" smtClean="0">
                <a:solidFill>
                  <a:prstClr val="white"/>
                </a:solidFill>
                <a:latin typeface="Comic Sans MS" pitchFamily="66" charset="0"/>
              </a:rPr>
              <a:t> Académique</a:t>
            </a:r>
            <a:endParaRPr lang="fr-FR" sz="2400" b="1" dirty="0"/>
          </a:p>
        </p:txBody>
      </p:sp>
      <p:pic>
        <p:nvPicPr>
          <p:cNvPr id="6" name="il_fi" descr="Afficher l'image d'origin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332656"/>
            <a:ext cx="861689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IMG_8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916832"/>
            <a:ext cx="6912768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Afficher l'image d'origin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260648"/>
            <a:ext cx="861689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2018. France de Tennis 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218" y="1268760"/>
            <a:ext cx="7643678" cy="54043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5536" y="332656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Comic Sans MS" pitchFamily="66" charset="0"/>
              </a:rPr>
              <a:t>France de tennis à Bois le Roi, </a:t>
            </a:r>
            <a:r>
              <a:rPr lang="fr-FR" sz="2000" b="1" dirty="0" smtClean="0">
                <a:latin typeface="Comic Sans MS" pitchFamily="66" charset="0"/>
              </a:rPr>
              <a:t>27 au 30 Mai</a:t>
            </a:r>
          </a:p>
          <a:p>
            <a:r>
              <a:rPr lang="fr-FR" sz="2800" b="1" dirty="0" smtClean="0">
                <a:latin typeface="Comic Sans MS" pitchFamily="66" charset="0"/>
              </a:rPr>
              <a:t>                              7</a:t>
            </a:r>
            <a:r>
              <a:rPr lang="fr-FR" sz="2800" b="1" baseline="30000" dirty="0" smtClean="0">
                <a:latin typeface="Comic Sans MS" pitchFamily="66" charset="0"/>
              </a:rPr>
              <a:t>ème</a:t>
            </a:r>
            <a:r>
              <a:rPr lang="fr-FR" sz="2800" b="1" dirty="0" smtClean="0">
                <a:latin typeface="Comic Sans MS" pitchFamily="66" charset="0"/>
              </a:rPr>
              <a:t> / 11</a:t>
            </a:r>
            <a:endParaRPr lang="fr-FR" sz="2800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9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3744416" cy="5616624"/>
          </a:xfrm>
          <a:prstGeom prst="rect">
            <a:avLst/>
          </a:prstGeom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88024" y="548680"/>
            <a:ext cx="3888432" cy="549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39552" y="6093296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omic Sans MS" pitchFamily="66" charset="0"/>
              </a:rPr>
              <a:t>Visite du château de Fontainebleau</a:t>
            </a:r>
            <a:endParaRPr lang="fr-FR" sz="1600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1" name="Image 0" descr="IMG_8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708" y="1772816"/>
            <a:ext cx="8807467" cy="4923010"/>
          </a:xfrm>
          <a:prstGeom prst="rect">
            <a:avLst/>
          </a:prstGeom>
          <a:noFill/>
        </p:spPr>
      </p:pic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1043608" y="316251"/>
            <a:ext cx="763284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La Lyc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enne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Dans le cadre de la journ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 de la femme et sur proposition du service r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gional de l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UNSS, 70 filles ont particip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la Lyc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enne, mercredi 7 Mars 2018,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Besan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ç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on.</a:t>
            </a: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933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1" descr="IMG_8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4024592" cy="2687563"/>
          </a:xfrm>
          <a:prstGeom prst="rect">
            <a:avLst/>
          </a:prstGeom>
          <a:noFill/>
        </p:spPr>
      </p:pic>
      <p:pic>
        <p:nvPicPr>
          <p:cNvPr id="45057" name="Image 2" descr="IMG_8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84984"/>
            <a:ext cx="4335288" cy="3028553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611560" y="569377"/>
            <a:ext cx="813690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est une course f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minine, festive, solidaire o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ù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le plaisir et le partage prennent le pas sur la performance.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D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 l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arriv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e, chaque participante s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est vu offrir un sac contenant une boisson, des bracelets, un tee </a:t>
            </a:r>
            <a:r>
              <a:rPr kumimoji="0" lang="fr-FR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shirt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et le programme de la journ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e.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Dans un premier temps, elles ont pu parcourir le village de l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’é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galit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constitu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de nombreux stands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 expo nutrition, Paris 2024 Sport et femmes, secourisme, Octobre Rose, les m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tiers de l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arm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 ouverts aux femmes, Droits des femmes et lutte contre la discrimination, exposition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‘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bien dans leur genre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2352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4229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3100" b="1" dirty="0" smtClean="0">
                <a:solidFill>
                  <a:srgbClr val="92D050"/>
                </a:solidFill>
                <a:latin typeface="Comic Sans MS" pitchFamily="66" charset="0"/>
              </a:rPr>
              <a:t>Championnat Académique de </a:t>
            </a:r>
            <a:r>
              <a:rPr lang="fr-FR" b="1" dirty="0" smtClean="0">
                <a:latin typeface="Comic Sans MS" pitchFamily="66" charset="0"/>
              </a:rPr>
              <a:t/>
            </a:r>
            <a:br>
              <a:rPr lang="fr-FR" b="1" dirty="0" smtClean="0">
                <a:latin typeface="Comic Sans MS" pitchFamily="66" charset="0"/>
              </a:rPr>
            </a:br>
            <a:r>
              <a:rPr lang="fr-FR" b="1" dirty="0" err="1" smtClean="0">
                <a:solidFill>
                  <a:srgbClr val="92D050"/>
                </a:solidFill>
                <a:latin typeface="Comic Sans MS" pitchFamily="66" charset="0"/>
              </a:rPr>
              <a:t>Duathlon</a:t>
            </a:r>
            <a:r>
              <a:rPr lang="fr-FR" b="1" dirty="0" smtClean="0">
                <a:solidFill>
                  <a:srgbClr val="92D050"/>
                </a:solidFill>
                <a:latin typeface="Comic Sans MS" pitchFamily="66" charset="0"/>
              </a:rPr>
              <a:t> - </a:t>
            </a:r>
            <a:r>
              <a:rPr lang="fr-FR" b="1" u="sng" dirty="0" err="1" smtClean="0">
                <a:solidFill>
                  <a:srgbClr val="92D050"/>
                </a:solidFill>
                <a:latin typeface="Comic Sans MS" pitchFamily="66" charset="0"/>
              </a:rPr>
              <a:t>Run</a:t>
            </a:r>
            <a:r>
              <a:rPr lang="fr-FR" b="1" u="sng" dirty="0" smtClean="0">
                <a:solidFill>
                  <a:srgbClr val="92D050"/>
                </a:solidFill>
                <a:latin typeface="Comic Sans MS" pitchFamily="66" charset="0"/>
              </a:rPr>
              <a:t> and Bike</a:t>
            </a:r>
            <a:endParaRPr lang="fr-FR" b="1" u="sng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2420888"/>
            <a:ext cx="1296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A Chatillon sur Seine  15 Novembre 2017</a:t>
            </a:r>
          </a:p>
          <a:p>
            <a:pPr algn="ctr"/>
            <a:endParaRPr lang="fr-FR" dirty="0" smtClean="0">
              <a:latin typeface="Comic Sans MS" pitchFamily="66" charset="0"/>
            </a:endParaRPr>
          </a:p>
          <a:p>
            <a:pPr algn="ctr"/>
            <a:r>
              <a:rPr lang="fr-FR" dirty="0" smtClean="0">
                <a:latin typeface="Comic Sans MS" pitchFamily="66" charset="0"/>
              </a:rPr>
              <a:t>4 équipes + 3 jeunes officiels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6" name="Espace réservé du contenu 5" descr="IMG_68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628800"/>
            <a:ext cx="3401887" cy="2111516"/>
          </a:xfrm>
        </p:spPr>
      </p:pic>
      <p:pic>
        <p:nvPicPr>
          <p:cNvPr id="8" name="Image 7" descr="IMG_68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7" y="1556792"/>
            <a:ext cx="3164165" cy="2151136"/>
          </a:xfrm>
          <a:prstGeom prst="rect">
            <a:avLst/>
          </a:prstGeom>
        </p:spPr>
      </p:pic>
      <p:pic>
        <p:nvPicPr>
          <p:cNvPr id="9" name="Image 8" descr="IMG_68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3861048"/>
            <a:ext cx="2952328" cy="2451706"/>
          </a:xfrm>
          <a:prstGeom prst="rect">
            <a:avLst/>
          </a:prstGeom>
        </p:spPr>
      </p:pic>
      <p:pic>
        <p:nvPicPr>
          <p:cNvPr id="12" name="Image 11" descr="IMG_69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077072"/>
            <a:ext cx="3635896" cy="2124910"/>
          </a:xfrm>
          <a:prstGeom prst="rect">
            <a:avLst/>
          </a:prstGeom>
        </p:spPr>
      </p:pic>
      <p:pic>
        <p:nvPicPr>
          <p:cNvPr id="10" name="il_fi" descr="Afficher l'image d'origine"/>
          <p:cNvPicPr/>
          <p:nvPr/>
        </p:nvPicPr>
        <p:blipFill>
          <a:blip r:embed="rId6" cstate="print"/>
          <a:srcRect r="12421"/>
          <a:stretch>
            <a:fillRect/>
          </a:stretch>
        </p:blipFill>
        <p:spPr bwMode="auto">
          <a:xfrm>
            <a:off x="8028384" y="260648"/>
            <a:ext cx="81499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23528" y="188640"/>
            <a:ext cx="864096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 13h30, elles ont particip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la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course solidaire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de 3600m, au pied de la citadelle, avec les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ambassadeurs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Denitsa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Ikonomova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Laurent 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Maistet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Priscilla Betti . Elles  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taient 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galement accompagn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es par Mme 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Bianchi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Zanconato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Christine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 membre de l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quipe de France de 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 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24heures de course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»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Ensuite, elles ont particip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aux diff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rents ateliers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Zumba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Danse 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Hip-Hop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A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robic, 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Step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Aviron indoor, sport partag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boxe 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Toutes les filles sont rentr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es enchant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es par cette journ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 juste perturb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 par quelques averses.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1" name="Image 3" descr="2018. la lycéenn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94770"/>
            <a:ext cx="6159252" cy="4361320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512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47105" name="Object 1"/>
          <p:cNvGraphicFramePr>
            <a:graphicFrameLocks noChangeAspect="1"/>
          </p:cNvGraphicFramePr>
          <p:nvPr/>
        </p:nvGraphicFramePr>
        <p:xfrm>
          <a:off x="2555776" y="188640"/>
          <a:ext cx="4176464" cy="6510172"/>
        </p:xfrm>
        <a:graphic>
          <a:graphicData uri="http://schemas.openxmlformats.org/presentationml/2006/ole">
            <p:oleObj spid="_x0000_s47105" name="Acrobat Document" r:id="rId3" imgW="5143260" imgH="8020022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059832" y="188640"/>
            <a:ext cx="381642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74800" algn="r"/>
              </a:tabLst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R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sultats  AS  2017.2018</a:t>
            </a:r>
            <a:endParaRPr kumimoji="0" lang="fr-FR" sz="600" b="0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74800" algn="r"/>
              </a:tabLst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23530" y="692697"/>
          <a:ext cx="8568949" cy="5948992"/>
        </p:xfrm>
        <a:graphic>
          <a:graphicData uri="http://schemas.openxmlformats.org/drawingml/2006/table">
            <a:tbl>
              <a:tblPr/>
              <a:tblGrid>
                <a:gridCol w="808934"/>
                <a:gridCol w="289307"/>
                <a:gridCol w="808934"/>
                <a:gridCol w="1333176"/>
                <a:gridCol w="1499886"/>
                <a:gridCol w="1499886"/>
                <a:gridCol w="1164413"/>
                <a:gridCol w="1164413"/>
              </a:tblGrid>
              <a:tr h="519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700" dirty="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5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Licenciés</a:t>
                      </a:r>
                      <a:endParaRPr lang="fr-FR" sz="7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vert="vert27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Equipes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District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Départemental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Académique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Inter-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acad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France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1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Run</a:t>
                      </a: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and Bike -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Duathlon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20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4 équipes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Chatillon 15/11/17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FR" sz="10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11</a:t>
                      </a:r>
                      <a:r>
                        <a:rPr lang="fr-FR" sz="10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15</a:t>
                      </a:r>
                      <a:r>
                        <a:rPr lang="fr-FR" sz="10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16</a:t>
                      </a:r>
                      <a:r>
                        <a:rPr lang="fr-FR" sz="10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70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Cross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34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Dijon 29/11/17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 équipe +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fr-FR" sz="800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800" dirty="0" err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Treuchot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Charlotte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fr-FR" sz="800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ère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fr-FR" sz="800" dirty="0" err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Treuchot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Margot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 err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Montceau</a:t>
                      </a: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13/12/17          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fr-FR" sz="800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/ 47 par équipe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fr-FR" sz="800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800" dirty="0" err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Treuchot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Charlotte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fr-FR" sz="800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800" dirty="0" err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Treuchot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Margot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7370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Athlétisme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Dijon 6/12/17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fr-FR" sz="800" baseline="300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8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Luzieux Chloé - 50m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fr-FR" sz="800" baseline="300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8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Graillet Axel - 50m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6350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FR" sz="800" baseline="300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8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Gaillard Lucien - 50 haies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6350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fr-FR" sz="800" baseline="300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er</a:t>
                      </a:r>
                      <a:r>
                        <a:rPr lang="fr-FR" sz="8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Graillet Axel - Longueur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6350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FR" sz="800" baseline="300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80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Luzieux Chloé - Longueur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Dijon 20/12/17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FR" sz="800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800" dirty="0" err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Graillet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Axel - Longueur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fr-FR" sz="800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800" dirty="0" err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Graillet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Axel - 50m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8561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Hand Ball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Filles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   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2997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CG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er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Joigny 21/03/18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     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1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er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Semur  04/04/18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34/29 contre Besançon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Pont à Mousson </a:t>
                      </a:r>
                      <a:r>
                        <a:rPr lang="fr-FR" sz="800" b="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22/05/18</a:t>
                      </a:r>
                      <a:endParaRPr lang="fr-FR" sz="800" b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/ 16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071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JG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er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Nevers 07/02/18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     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3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92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Futsal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CG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2 équipes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er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/ 3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Dijon 28/02/18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  3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1763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Badminton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2 équipes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Etablissement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er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Dijon 20/12/17 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et 4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71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 Excellence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er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nd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Repêchage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Semur 15/01/18 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    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3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71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 LP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er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1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er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Blanzy 07/03/18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    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 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378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Equitation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Chatillon 28/02/18   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Chatillon 14/03/18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    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9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3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Tennis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Etablissement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er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   Nevers  21/03/18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Bois le Roi 27/05/18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/ 11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4760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VTT</a:t>
                      </a:r>
                      <a:endParaRPr lang="fr-FR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Etablissement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b="1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2 équipes</a:t>
                      </a:r>
                      <a:endParaRPr lang="fr-FR" sz="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Le Breuil 28/03/18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er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et 2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8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Le Breuil 25/04/18</a:t>
                      </a: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et 5</a:t>
                      </a:r>
                      <a:r>
                        <a:rPr lang="fr-FR" sz="1100" b="1" baseline="30000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ème</a:t>
                      </a:r>
                      <a:r>
                        <a:rPr lang="fr-FR" sz="1100" b="1" dirty="0">
                          <a:solidFill>
                            <a:schemeClr val="bg1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endParaRPr lang="fr-FR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>
                        <a:solidFill>
                          <a:schemeClr val="bg1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89" marR="45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1600" y="476672"/>
            <a:ext cx="741682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latin typeface="Comic Sans MS" pitchFamily="66" charset="0"/>
              </a:rPr>
              <a:t>Les points positifs </a:t>
            </a:r>
            <a:r>
              <a:rPr lang="fr-FR" sz="1600" b="1" dirty="0" smtClean="0">
                <a:latin typeface="Comic Sans MS" pitchFamily="66" charset="0"/>
              </a:rPr>
              <a:t>:</a:t>
            </a:r>
          </a:p>
          <a:p>
            <a:endParaRPr lang="fr-FR" sz="1600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sz="1600" dirty="0" smtClean="0">
                <a:latin typeface="Comic Sans MS" pitchFamily="66" charset="0"/>
              </a:rPr>
              <a:t> Le nombre de licenciés qui augmentent chaque année</a:t>
            </a:r>
          </a:p>
          <a:p>
            <a:pPr>
              <a:buFontTx/>
              <a:buChar char="-"/>
            </a:pPr>
            <a:r>
              <a:rPr lang="fr-FR" sz="1600" dirty="0" smtClean="0">
                <a:latin typeface="Comic Sans MS" pitchFamily="66" charset="0"/>
              </a:rPr>
              <a:t> Le nombre d’élèves du secteur professionnel qui augmente aussi</a:t>
            </a:r>
          </a:p>
          <a:p>
            <a:pPr>
              <a:buFontTx/>
              <a:buChar char="-"/>
            </a:pPr>
            <a:r>
              <a:rPr lang="fr-FR" sz="1600" dirty="0" smtClean="0">
                <a:latin typeface="Comic Sans MS" pitchFamily="66" charset="0"/>
              </a:rPr>
              <a:t> Les bons résultats des différentes </a:t>
            </a:r>
            <a:r>
              <a:rPr lang="fr-FR" sz="1600" dirty="0" smtClean="0">
                <a:latin typeface="Comic Sans MS" pitchFamily="66" charset="0"/>
              </a:rPr>
              <a:t>équipes</a:t>
            </a:r>
          </a:p>
          <a:p>
            <a:pPr>
              <a:buFontTx/>
              <a:buChar char="-"/>
            </a:pPr>
            <a:r>
              <a:rPr lang="fr-FR" sz="1600" dirty="0" smtClean="0">
                <a:latin typeface="Comic Sans MS" pitchFamily="66" charset="0"/>
              </a:rPr>
              <a:t> </a:t>
            </a:r>
            <a:r>
              <a:rPr lang="fr-FR" sz="1600" dirty="0" smtClean="0">
                <a:latin typeface="Comic Sans MS" pitchFamily="66" charset="0"/>
              </a:rPr>
              <a:t>encore des participations au championnat de France</a:t>
            </a:r>
            <a:endParaRPr lang="fr-FR" sz="1600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sz="1600" dirty="0" smtClean="0">
                <a:latin typeface="Comic Sans MS" pitchFamily="66" charset="0"/>
              </a:rPr>
              <a:t> la diversité des activités proposées : Athlétisme et Equitation cette année</a:t>
            </a:r>
          </a:p>
          <a:p>
            <a:endParaRPr lang="fr-FR" sz="1600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endParaRPr lang="fr-FR" sz="1600" dirty="0" smtClean="0">
              <a:latin typeface="Comic Sans MS" pitchFamily="66" charset="0"/>
            </a:endParaRPr>
          </a:p>
          <a:p>
            <a:r>
              <a:rPr lang="fr-FR" sz="1600" b="1" u="sng" dirty="0" smtClean="0">
                <a:latin typeface="Comic Sans MS" pitchFamily="66" charset="0"/>
              </a:rPr>
              <a:t>Les regrets </a:t>
            </a:r>
            <a:r>
              <a:rPr lang="fr-FR" sz="1600" b="1" dirty="0" smtClean="0">
                <a:latin typeface="Comic Sans MS" pitchFamily="66" charset="0"/>
              </a:rPr>
              <a:t>:</a:t>
            </a:r>
          </a:p>
          <a:p>
            <a:endParaRPr lang="fr-FR" sz="1600" b="1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sz="1600" dirty="0" smtClean="0">
                <a:latin typeface="Comic Sans MS" pitchFamily="66" charset="0"/>
              </a:rPr>
              <a:t> Ne pas avoir réussi à engager une équipe en </a:t>
            </a:r>
            <a:r>
              <a:rPr lang="fr-FR" sz="1600" dirty="0" smtClean="0">
                <a:latin typeface="Comic Sans MS" pitchFamily="66" charset="0"/>
              </a:rPr>
              <a:t>escalade</a:t>
            </a:r>
            <a:endParaRPr lang="fr-FR" sz="1600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sz="1600" dirty="0" smtClean="0">
                <a:latin typeface="Comic Sans MS" pitchFamily="66" charset="0"/>
              </a:rPr>
              <a:t> Difficulté à rendre autonome les élèves</a:t>
            </a:r>
          </a:p>
          <a:p>
            <a:pPr>
              <a:buFontTx/>
              <a:buChar char="-"/>
            </a:pPr>
            <a:r>
              <a:rPr lang="fr-FR" sz="1600" dirty="0" smtClean="0">
                <a:latin typeface="Comic Sans MS" pitchFamily="66" charset="0"/>
              </a:rPr>
              <a:t> Difficulté à trouver des volontaires  pour être jeune officiel </a:t>
            </a:r>
          </a:p>
          <a:p>
            <a:pPr>
              <a:buFontTx/>
              <a:buChar char="-"/>
            </a:pPr>
            <a:endParaRPr lang="fr-FR" sz="1600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endParaRPr lang="fr-FR" sz="1600" dirty="0" smtClean="0">
              <a:latin typeface="Comic Sans MS" pitchFamily="66" charset="0"/>
            </a:endParaRPr>
          </a:p>
          <a:p>
            <a:r>
              <a:rPr lang="fr-FR" sz="1600" b="1" u="sng" dirty="0" smtClean="0">
                <a:latin typeface="Comic Sans MS" pitchFamily="66" charset="0"/>
              </a:rPr>
              <a:t>Les projets </a:t>
            </a:r>
            <a:r>
              <a:rPr lang="fr-FR" sz="1600" b="1" dirty="0" smtClean="0">
                <a:latin typeface="Comic Sans MS" pitchFamily="66" charset="0"/>
              </a:rPr>
              <a:t>:</a:t>
            </a:r>
          </a:p>
          <a:p>
            <a:endParaRPr lang="fr-FR" sz="1600" b="1" dirty="0" smtClean="0">
              <a:latin typeface="Comic Sans MS" pitchFamily="66" charset="0"/>
            </a:endParaRPr>
          </a:p>
          <a:p>
            <a:r>
              <a:rPr lang="fr-FR" sz="1600" b="1" dirty="0" smtClean="0">
                <a:latin typeface="Comic Sans MS" pitchFamily="66" charset="0"/>
              </a:rPr>
              <a:t>-</a:t>
            </a:r>
            <a:r>
              <a:rPr lang="fr-FR" sz="1600" dirty="0" smtClean="0">
                <a:latin typeface="Comic Sans MS" pitchFamily="66" charset="0"/>
              </a:rPr>
              <a:t>Augmenter le nombre de licenciés</a:t>
            </a:r>
            <a:endParaRPr lang="fr-FR" sz="1600" b="1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sz="1600" b="1" dirty="0" smtClean="0">
                <a:latin typeface="Comic Sans MS" pitchFamily="66" charset="0"/>
              </a:rPr>
              <a:t> </a:t>
            </a:r>
            <a:r>
              <a:rPr lang="fr-FR" sz="1600" dirty="0" smtClean="0">
                <a:latin typeface="Comic Sans MS" pitchFamily="66" charset="0"/>
              </a:rPr>
              <a:t>Persévérer pour engager une équipe en Escalade</a:t>
            </a:r>
          </a:p>
          <a:p>
            <a:pPr>
              <a:buFontTx/>
              <a:buChar char="-"/>
            </a:pPr>
            <a:r>
              <a:rPr lang="fr-FR" sz="1600" dirty="0" smtClean="0">
                <a:latin typeface="Comic Sans MS" pitchFamily="66" charset="0"/>
              </a:rPr>
              <a:t> engager une équipe fille en </a:t>
            </a:r>
            <a:r>
              <a:rPr lang="fr-FR" sz="1600" dirty="0" smtClean="0">
                <a:latin typeface="Comic Sans MS" pitchFamily="66" charset="0"/>
              </a:rPr>
              <a:t>Futsal</a:t>
            </a:r>
          </a:p>
          <a:p>
            <a:pPr>
              <a:buFontTx/>
              <a:buChar char="-"/>
            </a:pPr>
            <a:r>
              <a:rPr lang="fr-FR" sz="1600" smtClean="0">
                <a:latin typeface="Comic Sans MS" pitchFamily="66" charset="0"/>
              </a:rPr>
              <a:t> </a:t>
            </a:r>
            <a:r>
              <a:rPr lang="fr-FR" sz="1600" smtClean="0">
                <a:latin typeface="Comic Sans MS" pitchFamily="66" charset="0"/>
              </a:rPr>
              <a:t>D</a:t>
            </a:r>
            <a:r>
              <a:rPr lang="fr-FR" sz="1600" smtClean="0">
                <a:latin typeface="Comic Sans MS" pitchFamily="66" charset="0"/>
              </a:rPr>
              <a:t>évelopper </a:t>
            </a:r>
            <a:r>
              <a:rPr lang="fr-FR" sz="1600" dirty="0" smtClean="0">
                <a:latin typeface="Comic Sans MS" pitchFamily="66" charset="0"/>
              </a:rPr>
              <a:t>la formation des Jeunes Officiels </a:t>
            </a:r>
            <a:endParaRPr lang="fr-FR" sz="1600" dirty="0" smtClean="0">
              <a:latin typeface="Comic Sans MS" pitchFamily="66" charset="0"/>
            </a:endParaRPr>
          </a:p>
          <a:p>
            <a:endParaRPr lang="fr-FR" sz="1600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endParaRPr lang="fr-FR" sz="1600" b="1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endParaRPr lang="fr-FR" sz="1600" b="1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endParaRPr lang="fr-FR" sz="16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992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  <a:latin typeface="Comic Sans MS" pitchFamily="66" charset="0"/>
              </a:rPr>
              <a:t>Classement : 3</a:t>
            </a:r>
            <a:r>
              <a:rPr lang="fr-FR" sz="2800" b="1" baseline="30000" dirty="0" smtClean="0">
                <a:solidFill>
                  <a:schemeClr val="tx1"/>
                </a:solidFill>
                <a:latin typeface="Comic Sans MS" pitchFamily="66" charset="0"/>
              </a:rPr>
              <a:t>ème</a:t>
            </a:r>
            <a:r>
              <a:rPr lang="fr-FR" sz="2800" b="1" dirty="0" smtClean="0">
                <a:solidFill>
                  <a:schemeClr val="tx1"/>
                </a:solidFill>
                <a:latin typeface="Comic Sans MS" pitchFamily="66" charset="0"/>
              </a:rPr>
              <a:t> , 11</a:t>
            </a:r>
            <a:r>
              <a:rPr lang="fr-FR" sz="2800" b="1" baseline="30000" dirty="0" smtClean="0">
                <a:solidFill>
                  <a:schemeClr val="tx1"/>
                </a:solidFill>
                <a:latin typeface="Comic Sans MS" pitchFamily="66" charset="0"/>
              </a:rPr>
              <a:t>ème</a:t>
            </a:r>
            <a:r>
              <a:rPr lang="fr-FR" sz="2800" b="1" dirty="0" smtClean="0">
                <a:solidFill>
                  <a:schemeClr val="tx1"/>
                </a:solidFill>
                <a:latin typeface="Comic Sans MS" pitchFamily="66" charset="0"/>
              </a:rPr>
              <a:t> , 15</a:t>
            </a:r>
            <a:r>
              <a:rPr lang="fr-FR" sz="2800" b="1" baseline="30000" dirty="0" smtClean="0">
                <a:solidFill>
                  <a:schemeClr val="tx1"/>
                </a:solidFill>
                <a:latin typeface="Comic Sans MS" pitchFamily="66" charset="0"/>
              </a:rPr>
              <a:t>ème</a:t>
            </a:r>
            <a:r>
              <a:rPr lang="fr-FR" sz="2800" b="1" dirty="0" smtClean="0">
                <a:solidFill>
                  <a:schemeClr val="tx1"/>
                </a:solidFill>
                <a:latin typeface="Comic Sans MS" pitchFamily="66" charset="0"/>
              </a:rPr>
              <a:t> et </a:t>
            </a:r>
            <a:br>
              <a:rPr lang="fr-FR" sz="28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fr-FR" sz="2800" b="1" dirty="0" smtClean="0">
                <a:solidFill>
                  <a:schemeClr val="tx1"/>
                </a:solidFill>
                <a:latin typeface="Comic Sans MS" pitchFamily="66" charset="0"/>
              </a:rPr>
              <a:t>un </a:t>
            </a:r>
            <a:r>
              <a:rPr lang="fr-FR" sz="2700" b="1" dirty="0" smtClean="0">
                <a:solidFill>
                  <a:schemeClr val="tx1"/>
                </a:solidFill>
                <a:latin typeface="Comic Sans MS" pitchFamily="66" charset="0"/>
              </a:rPr>
              <a:t>abandon</a:t>
            </a:r>
            <a:r>
              <a:rPr lang="fr-FR" sz="28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endParaRPr lang="fr-FR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Espace réservé du contenu 3" descr="IMG_69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787" y="1556792"/>
            <a:ext cx="7761878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l_fi" descr="Afficher l'image d'origine"/>
          <p:cNvPicPr/>
          <p:nvPr/>
        </p:nvPicPr>
        <p:blipFill>
          <a:blip r:embed="rId3" cstate="print"/>
          <a:srcRect r="12421"/>
          <a:stretch>
            <a:fillRect/>
          </a:stretch>
        </p:blipFill>
        <p:spPr bwMode="auto">
          <a:xfrm>
            <a:off x="7812360" y="332656"/>
            <a:ext cx="742989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MG_6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88640"/>
            <a:ext cx="3538772" cy="3565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Espace réservé du contenu 3" descr="IMG_689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87824" y="3861048"/>
            <a:ext cx="2088232" cy="2656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 descr="IMG_69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060848"/>
            <a:ext cx="3486005" cy="3186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5076056" y="404664"/>
            <a:ext cx="34563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omic Sans MS" pitchFamily="66" charset="0"/>
              </a:rPr>
              <a:t>Le matin</a:t>
            </a:r>
          </a:p>
          <a:p>
            <a:r>
              <a:rPr lang="fr-FR" sz="1600" b="1" dirty="0" smtClean="0">
                <a:latin typeface="Comic Sans MS" pitchFamily="66" charset="0"/>
              </a:rPr>
              <a:t> </a:t>
            </a:r>
          </a:p>
          <a:p>
            <a:r>
              <a:rPr lang="fr-FR" sz="1600" b="1" u="sng" dirty="0" smtClean="0">
                <a:latin typeface="Comic Sans MS" pitchFamily="66" charset="0"/>
              </a:rPr>
              <a:t>DUATHLON</a:t>
            </a:r>
            <a:r>
              <a:rPr lang="fr-FR" sz="1600" b="1" dirty="0" smtClean="0">
                <a:latin typeface="Comic Sans MS" pitchFamily="66" charset="0"/>
              </a:rPr>
              <a:t> : 500 m de course à pied / 2 km de vtt / 500m de course à pied </a:t>
            </a:r>
            <a:r>
              <a:rPr lang="fr-FR" dirty="0" smtClean="0"/>
              <a:t>	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95536" y="4221088"/>
            <a:ext cx="23042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omic Sans MS" pitchFamily="66" charset="0"/>
              </a:rPr>
              <a:t>L’après midi</a:t>
            </a:r>
          </a:p>
          <a:p>
            <a:endParaRPr lang="fr-FR" sz="1600" b="1" dirty="0" smtClean="0">
              <a:latin typeface="Comic Sans MS" pitchFamily="66" charset="0"/>
            </a:endParaRPr>
          </a:p>
          <a:p>
            <a:r>
              <a:rPr lang="fr-FR" sz="1600" b="1" u="sng" dirty="0" smtClean="0">
                <a:latin typeface="Comic Sans MS" pitchFamily="66" charset="0"/>
              </a:rPr>
              <a:t>RUN AND BIKE</a:t>
            </a:r>
            <a:r>
              <a:rPr lang="fr-FR" sz="1600" b="1" dirty="0" smtClean="0">
                <a:latin typeface="Comic Sans MS" pitchFamily="66" charset="0"/>
              </a:rPr>
              <a:t> : tour de 2500 m </a:t>
            </a:r>
          </a:p>
          <a:p>
            <a:r>
              <a:rPr lang="fr-FR" sz="1600" b="1" dirty="0" smtClean="0">
                <a:latin typeface="Comic Sans MS" pitchFamily="66" charset="0"/>
              </a:rPr>
              <a:t>- garçons : 4 tours </a:t>
            </a:r>
          </a:p>
          <a:p>
            <a:r>
              <a:rPr lang="fr-FR" sz="1600" b="1" dirty="0" smtClean="0">
                <a:latin typeface="Comic Sans MS" pitchFamily="66" charset="0"/>
              </a:rPr>
              <a:t>- filles : 3 tours </a:t>
            </a:r>
          </a:p>
          <a:p>
            <a:r>
              <a:rPr lang="fr-FR" dirty="0" smtClean="0"/>
              <a:t>	</a:t>
            </a:r>
          </a:p>
          <a:p>
            <a:endParaRPr lang="fr-FR" dirty="0"/>
          </a:p>
        </p:txBody>
      </p:sp>
      <p:pic>
        <p:nvPicPr>
          <p:cNvPr id="9" name="il_fi" descr="Afficher l'image d'origine"/>
          <p:cNvPicPr/>
          <p:nvPr/>
        </p:nvPicPr>
        <p:blipFill>
          <a:blip r:embed="rId5" cstate="print"/>
          <a:srcRect r="12421"/>
          <a:stretch>
            <a:fillRect/>
          </a:stretch>
        </p:blipFill>
        <p:spPr bwMode="auto">
          <a:xfrm>
            <a:off x="8244408" y="116632"/>
            <a:ext cx="742989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003232" cy="16288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400" u="sng" dirty="0" smtClean="0">
                <a:latin typeface="Comic Sans MS" pitchFamily="66" charset="0"/>
              </a:rPr>
              <a:t/>
            </a:r>
            <a:br>
              <a:rPr lang="fr-FR" sz="4400" u="sng" dirty="0" smtClean="0">
                <a:latin typeface="Comic Sans MS" pitchFamily="66" charset="0"/>
              </a:rPr>
            </a:br>
            <a:r>
              <a:rPr lang="fr-FR" sz="4400" b="1" u="sng" dirty="0" smtClean="0">
                <a:solidFill>
                  <a:srgbClr val="92D050"/>
                </a:solidFill>
                <a:latin typeface="Comic Sans MS" pitchFamily="66" charset="0"/>
              </a:rPr>
              <a:t>Cross</a:t>
            </a:r>
            <a:r>
              <a:rPr lang="fr-FR" sz="4400" b="1" dirty="0" smtClean="0">
                <a:latin typeface="Comic Sans MS" pitchFamily="66" charset="0"/>
              </a:rPr>
              <a:t> </a:t>
            </a:r>
            <a:r>
              <a:rPr lang="fr-FR" sz="3600" b="1" dirty="0" smtClean="0">
                <a:solidFill>
                  <a:srgbClr val="92D050"/>
                </a:solidFill>
                <a:latin typeface="Comic Sans MS" pitchFamily="66" charset="0"/>
              </a:rPr>
              <a:t>Départemental</a:t>
            </a:r>
            <a:r>
              <a:rPr lang="fr-FR" b="1" dirty="0" smtClean="0"/>
              <a:t> </a:t>
            </a:r>
            <a:r>
              <a:rPr lang="fr-FR" sz="2000" b="1" dirty="0" smtClean="0">
                <a:solidFill>
                  <a:schemeClr val="tx1"/>
                </a:solidFill>
                <a:latin typeface="Comic Sans MS" pitchFamily="66" charset="0"/>
              </a:rPr>
              <a:t>29 novembre 2017 à Dijon</a:t>
            </a:r>
            <a:r>
              <a:rPr lang="fr-FR" sz="1800" b="1" dirty="0" smtClean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fr-FR" sz="18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fr-FR" sz="2000" b="1" dirty="0" smtClean="0">
                <a:solidFill>
                  <a:schemeClr val="tx1"/>
                </a:solidFill>
                <a:latin typeface="Comic Sans MS" pitchFamily="66" charset="0"/>
              </a:rPr>
              <a:t>34 élèves</a:t>
            </a:r>
            <a:br>
              <a:rPr lang="fr-FR" sz="20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fr-FR" sz="2000" b="1" dirty="0" smtClean="0">
                <a:solidFill>
                  <a:schemeClr val="tx1"/>
                </a:solidFill>
                <a:latin typeface="Comic Sans MS" pitchFamily="66" charset="0"/>
              </a:rPr>
              <a:t>1 équipe + 2 individuels qualifiés au championnat académique</a:t>
            </a:r>
            <a:r>
              <a:rPr lang="fr-FR" sz="18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fr-FR" sz="1800" b="1" dirty="0" smtClean="0">
                <a:solidFill>
                  <a:schemeClr val="tx1"/>
                </a:solidFill>
                <a:latin typeface="Comic Sans MS" pitchFamily="66" charset="0"/>
              </a:rPr>
            </a:b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7" name="Espace réservé du contenu 6" descr="2017.2018 cross dpt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484784"/>
            <a:ext cx="7270629" cy="5140562"/>
          </a:xfrm>
        </p:spPr>
      </p:pic>
      <p:pic>
        <p:nvPicPr>
          <p:cNvPr id="4" name="il_fi" descr="Afficher l'image d'origine"/>
          <p:cNvPicPr/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9512" y="836712"/>
            <a:ext cx="838200" cy="65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17.2018 cross dpt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453184" cy="597666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2017.2018 Cross acad 2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6314425" cy="4464496"/>
          </a:xfr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4000" b="1" u="sng" dirty="0" smtClean="0">
                <a:solidFill>
                  <a:srgbClr val="92D050"/>
                </a:solidFill>
                <a:latin typeface="Comic Sans MS" pitchFamily="66" charset="0"/>
              </a:rPr>
              <a:t>Cross Académique </a:t>
            </a:r>
            <a:r>
              <a:rPr lang="fr-FR" sz="3600" b="1" dirty="0" smtClean="0">
                <a:solidFill>
                  <a:srgbClr val="92D050"/>
                </a:solidFill>
                <a:latin typeface="Comic Sans MS" pitchFamily="66" charset="0"/>
              </a:rPr>
              <a:t/>
            </a:r>
            <a:br>
              <a:rPr lang="fr-FR" sz="3600" b="1" dirty="0" smtClean="0">
                <a:solidFill>
                  <a:srgbClr val="92D050"/>
                </a:solidFill>
                <a:latin typeface="Comic Sans MS" pitchFamily="66" charset="0"/>
              </a:rPr>
            </a:br>
            <a:r>
              <a:rPr lang="fr-FR" sz="2400" b="1" dirty="0" smtClean="0">
                <a:solidFill>
                  <a:srgbClr val="92D050"/>
                </a:solidFill>
                <a:latin typeface="Comic Sans MS" pitchFamily="66" charset="0"/>
              </a:rPr>
              <a:t>13 décembre 2017 à </a:t>
            </a:r>
            <a:r>
              <a:rPr lang="fr-FR" sz="2400" b="1" dirty="0" err="1" smtClean="0">
                <a:solidFill>
                  <a:srgbClr val="92D050"/>
                </a:solidFill>
                <a:latin typeface="Comic Sans MS" pitchFamily="66" charset="0"/>
              </a:rPr>
              <a:t>Montceau</a:t>
            </a:r>
            <a:r>
              <a:rPr lang="fr-FR" sz="2400" b="1" dirty="0" smtClean="0">
                <a:solidFill>
                  <a:srgbClr val="92D050"/>
                </a:solidFill>
                <a:latin typeface="Comic Sans MS" pitchFamily="66" charset="0"/>
              </a:rPr>
              <a:t> les mines</a:t>
            </a:r>
            <a:endParaRPr lang="fr-FR" sz="2400" b="1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660232" y="1772816"/>
            <a:ext cx="23042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omic Sans MS" pitchFamily="66" charset="0"/>
              </a:rPr>
              <a:t>Charlotte </a:t>
            </a:r>
            <a:r>
              <a:rPr lang="fr-FR" b="1" dirty="0" err="1" smtClean="0">
                <a:latin typeface="Comic Sans MS" pitchFamily="66" charset="0"/>
              </a:rPr>
              <a:t>Treuchot</a:t>
            </a:r>
            <a:r>
              <a:rPr lang="fr-FR" b="1" dirty="0" smtClean="0">
                <a:latin typeface="Comic Sans MS" pitchFamily="66" charset="0"/>
              </a:rPr>
              <a:t> 2</a:t>
            </a:r>
            <a:r>
              <a:rPr lang="fr-FR" b="1" baseline="30000" dirty="0" smtClean="0">
                <a:latin typeface="Comic Sans MS" pitchFamily="66" charset="0"/>
              </a:rPr>
              <a:t>nde</a:t>
            </a:r>
            <a:r>
              <a:rPr lang="fr-FR" b="1" dirty="0" smtClean="0">
                <a:latin typeface="Comic Sans MS" pitchFamily="66" charset="0"/>
              </a:rPr>
              <a:t> CF</a:t>
            </a:r>
          </a:p>
          <a:p>
            <a:pPr algn="ctr"/>
            <a:endParaRPr lang="fr-FR" b="1" dirty="0" smtClean="0">
              <a:latin typeface="Comic Sans MS" pitchFamily="66" charset="0"/>
            </a:endParaRPr>
          </a:p>
          <a:p>
            <a:pPr algn="ctr"/>
            <a:r>
              <a:rPr lang="fr-FR" b="1" dirty="0" smtClean="0">
                <a:latin typeface="Comic Sans MS" pitchFamily="66" charset="0"/>
              </a:rPr>
              <a:t>Margot </a:t>
            </a:r>
            <a:r>
              <a:rPr lang="fr-FR" b="1" dirty="0" err="1" smtClean="0">
                <a:latin typeface="Comic Sans MS" pitchFamily="66" charset="0"/>
              </a:rPr>
              <a:t>Treuchot</a:t>
            </a:r>
            <a:r>
              <a:rPr lang="fr-FR" b="1" dirty="0" smtClean="0">
                <a:latin typeface="Comic Sans MS" pitchFamily="66" charset="0"/>
              </a:rPr>
              <a:t> 2</a:t>
            </a:r>
            <a:r>
              <a:rPr lang="fr-FR" b="1" baseline="30000" dirty="0" smtClean="0">
                <a:latin typeface="Comic Sans MS" pitchFamily="66" charset="0"/>
              </a:rPr>
              <a:t>nde</a:t>
            </a:r>
            <a:r>
              <a:rPr lang="fr-FR" b="1" dirty="0" smtClean="0">
                <a:latin typeface="Comic Sans MS" pitchFamily="66" charset="0"/>
              </a:rPr>
              <a:t> JF</a:t>
            </a:r>
          </a:p>
          <a:p>
            <a:endParaRPr lang="fr-FR" dirty="0" smtClean="0">
              <a:latin typeface="Comic Sans MS" pitchFamily="66" charset="0"/>
            </a:endParaRPr>
          </a:p>
          <a:p>
            <a:r>
              <a:rPr lang="fr-FR" b="1" dirty="0" smtClean="0">
                <a:latin typeface="Comic Sans MS" pitchFamily="66" charset="0"/>
              </a:rPr>
              <a:t>L’équipe CG </a:t>
            </a:r>
          </a:p>
          <a:p>
            <a:pPr algn="ctr"/>
            <a:r>
              <a:rPr lang="fr-FR" b="1" dirty="0" smtClean="0">
                <a:latin typeface="Comic Sans MS" pitchFamily="66" charset="0"/>
              </a:rPr>
              <a:t>8</a:t>
            </a:r>
            <a:r>
              <a:rPr lang="fr-FR" b="1" baseline="30000" dirty="0" smtClean="0">
                <a:latin typeface="Comic Sans MS" pitchFamily="66" charset="0"/>
              </a:rPr>
              <a:t>ème</a:t>
            </a:r>
            <a:r>
              <a:rPr lang="fr-FR" b="1" dirty="0" smtClean="0">
                <a:latin typeface="Comic Sans MS" pitchFamily="66" charset="0"/>
              </a:rPr>
              <a:t> / 47</a:t>
            </a:r>
          </a:p>
          <a:p>
            <a:pPr algn="ctr"/>
            <a:endParaRPr lang="fr-FR" dirty="0" smtClean="0">
              <a:latin typeface="Comic Sans MS" pitchFamily="66" charset="0"/>
            </a:endParaRPr>
          </a:p>
          <a:p>
            <a:r>
              <a:rPr lang="fr-FR" sz="1600" b="1" dirty="0" smtClean="0">
                <a:latin typeface="Comic Sans MS" pitchFamily="66" charset="0"/>
              </a:rPr>
              <a:t>- Yoann </a:t>
            </a:r>
            <a:r>
              <a:rPr lang="fr-FR" sz="1600" b="1" dirty="0" err="1" smtClean="0">
                <a:latin typeface="Comic Sans MS" pitchFamily="66" charset="0"/>
              </a:rPr>
              <a:t>Suillerot</a:t>
            </a:r>
            <a:endParaRPr lang="fr-FR" sz="1600" b="1" dirty="0" smtClean="0">
              <a:latin typeface="Comic Sans MS" pitchFamily="66" charset="0"/>
            </a:endParaRPr>
          </a:p>
          <a:p>
            <a:r>
              <a:rPr lang="fr-FR" sz="1600" b="1" dirty="0" smtClean="0">
                <a:latin typeface="Comic Sans MS" pitchFamily="66" charset="0"/>
              </a:rPr>
              <a:t>- Alexandre Dauvergne</a:t>
            </a:r>
          </a:p>
          <a:p>
            <a:r>
              <a:rPr lang="fr-FR" sz="1600" b="1" dirty="0" smtClean="0">
                <a:latin typeface="Comic Sans MS" pitchFamily="66" charset="0"/>
              </a:rPr>
              <a:t>- Hugo </a:t>
            </a:r>
            <a:r>
              <a:rPr lang="fr-FR" sz="1600" b="1" dirty="0" err="1" smtClean="0">
                <a:latin typeface="Comic Sans MS" pitchFamily="66" charset="0"/>
              </a:rPr>
              <a:t>Moyemont</a:t>
            </a:r>
            <a:endParaRPr lang="fr-FR" sz="1600" b="1" dirty="0" smtClean="0">
              <a:latin typeface="Comic Sans MS" pitchFamily="66" charset="0"/>
            </a:endParaRPr>
          </a:p>
          <a:p>
            <a:r>
              <a:rPr lang="fr-FR" sz="1600" b="1" dirty="0" smtClean="0">
                <a:latin typeface="Comic Sans MS" pitchFamily="66" charset="0"/>
              </a:rPr>
              <a:t>- Alexis </a:t>
            </a:r>
            <a:r>
              <a:rPr lang="fr-FR" sz="1600" b="1" dirty="0" err="1" smtClean="0">
                <a:latin typeface="Comic Sans MS" pitchFamily="66" charset="0"/>
              </a:rPr>
              <a:t>Olard</a:t>
            </a:r>
            <a:endParaRPr lang="fr-FR" sz="1600" b="1" dirty="0" smtClean="0">
              <a:latin typeface="Comic Sans MS" pitchFamily="66" charset="0"/>
            </a:endParaRPr>
          </a:p>
          <a:p>
            <a:r>
              <a:rPr lang="fr-FR" sz="1600" b="1" dirty="0" smtClean="0">
                <a:latin typeface="Comic Sans MS" pitchFamily="66" charset="0"/>
              </a:rPr>
              <a:t>- Théo Huerta</a:t>
            </a:r>
            <a:endParaRPr lang="fr-FR" sz="1600" b="1" dirty="0">
              <a:latin typeface="Comic Sans MS" pitchFamily="66" charset="0"/>
            </a:endParaRPr>
          </a:p>
        </p:txBody>
      </p:sp>
      <p:pic>
        <p:nvPicPr>
          <p:cNvPr id="7" name="il_fi" descr="Afficher l'image d'origine"/>
          <p:cNvPicPr/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23528" y="332656"/>
            <a:ext cx="100811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7643192" cy="871208"/>
          </a:xfrm>
        </p:spPr>
        <p:txBody>
          <a:bodyPr>
            <a:normAutofit/>
          </a:bodyPr>
          <a:lstStyle/>
          <a:p>
            <a:pPr algn="ctr"/>
            <a:r>
              <a:rPr lang="fr-FR" sz="4400" b="1" u="sng" dirty="0" smtClean="0">
                <a:solidFill>
                  <a:srgbClr val="92D050"/>
                </a:solidFill>
                <a:latin typeface="Comic Sans MS" pitchFamily="66" charset="0"/>
              </a:rPr>
              <a:t>Athlétisme en salle</a:t>
            </a:r>
            <a:endParaRPr lang="fr-FR" sz="4400" b="1" u="sng" dirty="0">
              <a:solidFill>
                <a:srgbClr val="92D050"/>
              </a:solidFill>
              <a:latin typeface="Comic Sans MS" pitchFamily="66" charset="0"/>
            </a:endParaRPr>
          </a:p>
        </p:txBody>
      </p:sp>
      <p:pic>
        <p:nvPicPr>
          <p:cNvPr id="4" name="Espace réservé du contenu 3" descr="photo gpe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83" t="9635" r="15282"/>
          <a:stretch>
            <a:fillRect/>
          </a:stretch>
        </p:blipFill>
        <p:spPr>
          <a:xfrm>
            <a:off x="1331640" y="1268760"/>
            <a:ext cx="6268932" cy="5328591"/>
          </a:xfrm>
        </p:spPr>
      </p:pic>
      <p:pic>
        <p:nvPicPr>
          <p:cNvPr id="75777" name="Picture 1" descr="D:\500_F_14557498_MMvR965vSn8aKlznADJitJhV4VWLAqh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2912" y="188640"/>
            <a:ext cx="920557" cy="648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nderie">
  <a:themeElements>
    <a:clrScheme name="Fonderi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nderie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659</TotalTime>
  <Words>989</Words>
  <Application>Microsoft Office PowerPoint</Application>
  <PresentationFormat>Affichage à l'écran (4:3)</PresentationFormat>
  <Paragraphs>407</Paragraphs>
  <Slides>33</Slides>
  <Notes>1</Notes>
  <HiddenSlides>0</HiddenSlides>
  <MMClips>5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5" baseType="lpstr">
      <vt:lpstr>Fonderie</vt:lpstr>
      <vt:lpstr>Acrobat Document</vt:lpstr>
      <vt:lpstr>          BILAN de L’Association  Sportive  2017.2018 </vt:lpstr>
      <vt:lpstr>Fête du Sport  27 septembre 2017 - avec les classes de seconde</vt:lpstr>
      <vt:lpstr>Championnat Académique de  Duathlon - Run and Bike</vt:lpstr>
      <vt:lpstr>Classement : 3ème , 11ème , 15ème et  un abandon </vt:lpstr>
      <vt:lpstr>Diapositive 5</vt:lpstr>
      <vt:lpstr> Cross Départemental 29 novembre 2017 à Dijon 34 élèves 1 équipe + 2 individuels qualifiés au championnat académique </vt:lpstr>
      <vt:lpstr>Diapositive 7</vt:lpstr>
      <vt:lpstr>Cross Académique  13 décembre 2017 à Montceau les mines</vt:lpstr>
      <vt:lpstr>Athlétisme en salle</vt:lpstr>
      <vt:lpstr>Diapositive 10</vt:lpstr>
      <vt:lpstr>Diapositive 11</vt:lpstr>
      <vt:lpstr>Championnat de FRANCE cadets à Pont à Mousson 13ème /16</vt:lpstr>
      <vt:lpstr>Diapositive 13</vt:lpstr>
      <vt:lpstr>Equitation </vt:lpstr>
      <vt:lpstr>- 2ème au championnat départemental  - 9ème au championnat académique         la compétition est organisée en 2 parties :                    le matin – un parcours d’obstacles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de L’Association  Sportive  2015.2016</dc:title>
  <dc:creator>MASSON STEPHANE</dc:creator>
  <cp:lastModifiedBy>MASSON STEPHANE</cp:lastModifiedBy>
  <cp:revision>69</cp:revision>
  <dcterms:created xsi:type="dcterms:W3CDTF">2016-06-14T06:57:22Z</dcterms:created>
  <dcterms:modified xsi:type="dcterms:W3CDTF">2018-06-08T08:26:46Z</dcterms:modified>
</cp:coreProperties>
</file>